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 id="2147483698" r:id="rId2"/>
  </p:sldMasterIdLst>
  <p:notesMasterIdLst>
    <p:notesMasterId r:id="rId51"/>
  </p:notesMasterIdLst>
  <p:handoutMasterIdLst>
    <p:handoutMasterId r:id="rId52"/>
  </p:handoutMasterIdLst>
  <p:sldIdLst>
    <p:sldId id="298" r:id="rId3"/>
    <p:sldId id="335" r:id="rId4"/>
    <p:sldId id="299" r:id="rId5"/>
    <p:sldId id="350" r:id="rId6"/>
    <p:sldId id="257" r:id="rId7"/>
    <p:sldId id="259" r:id="rId8"/>
    <p:sldId id="351" r:id="rId9"/>
    <p:sldId id="352" r:id="rId10"/>
    <p:sldId id="354" r:id="rId11"/>
    <p:sldId id="353" r:id="rId12"/>
    <p:sldId id="260" r:id="rId13"/>
    <p:sldId id="300" r:id="rId14"/>
    <p:sldId id="329" r:id="rId15"/>
    <p:sldId id="312" r:id="rId16"/>
    <p:sldId id="318" r:id="rId17"/>
    <p:sldId id="319" r:id="rId18"/>
    <p:sldId id="320" r:id="rId19"/>
    <p:sldId id="321" r:id="rId20"/>
    <p:sldId id="322" r:id="rId21"/>
    <p:sldId id="323" r:id="rId22"/>
    <p:sldId id="324" r:id="rId23"/>
    <p:sldId id="326" r:id="rId24"/>
    <p:sldId id="327" r:id="rId25"/>
    <p:sldId id="330" r:id="rId26"/>
    <p:sldId id="264" r:id="rId27"/>
    <p:sldId id="268" r:id="rId28"/>
    <p:sldId id="274" r:id="rId29"/>
    <p:sldId id="360" r:id="rId30"/>
    <p:sldId id="365" r:id="rId31"/>
    <p:sldId id="361" r:id="rId32"/>
    <p:sldId id="362" r:id="rId33"/>
    <p:sldId id="363" r:id="rId34"/>
    <p:sldId id="332" r:id="rId35"/>
    <p:sldId id="364" r:id="rId36"/>
    <p:sldId id="333" r:id="rId37"/>
    <p:sldId id="277" r:id="rId38"/>
    <p:sldId id="358" r:id="rId39"/>
    <p:sldId id="337" r:id="rId40"/>
    <p:sldId id="340" r:id="rId41"/>
    <p:sldId id="341" r:id="rId42"/>
    <p:sldId id="342" r:id="rId43"/>
    <p:sldId id="343" r:id="rId44"/>
    <p:sldId id="345" r:id="rId45"/>
    <p:sldId id="346" r:id="rId46"/>
    <p:sldId id="347" r:id="rId47"/>
    <p:sldId id="355" r:id="rId48"/>
    <p:sldId id="356" r:id="rId49"/>
    <p:sldId id="357" r:id="rId5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103" d="100"/>
          <a:sy n="103" d="100"/>
        </p:scale>
        <p:origin x="-204" y="-96"/>
      </p:cViewPr>
      <p:guideLst>
        <p:guide orient="horz" pos="2160"/>
        <p:guide pos="3072"/>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notesMaster" Target="notesMasters/notesMaster1.xml"/><Relationship Id="rId3"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28" tIns="45714" rIns="91428" bIns="45714" rtlCol="0"/>
          <a:lstStyle>
            <a:lvl1pPr algn="l" fontAlgn="auto">
              <a:spcBef>
                <a:spcPts val="0"/>
              </a:spcBef>
              <a:spcAft>
                <a:spcPts val="0"/>
              </a:spcAft>
              <a:defRPr sz="1200">
                <a:latin typeface="+mn-lt"/>
                <a:cs typeface="+mn-cs"/>
              </a:defRPr>
            </a:lvl1pPr>
          </a:lstStyle>
          <a:p>
            <a:pPr>
              <a:defRPr/>
            </a:pPr>
            <a:endParaRPr lang="en-CA"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28" tIns="45714" rIns="91428" bIns="45714" rtlCol="0"/>
          <a:lstStyle>
            <a:lvl1pPr algn="r" fontAlgn="auto">
              <a:spcBef>
                <a:spcPts val="0"/>
              </a:spcBef>
              <a:spcAft>
                <a:spcPts val="0"/>
              </a:spcAft>
              <a:defRPr sz="1200" smtClean="0">
                <a:latin typeface="+mn-lt"/>
                <a:cs typeface="+mn-cs"/>
              </a:defRPr>
            </a:lvl1pPr>
          </a:lstStyle>
          <a:p>
            <a:pPr>
              <a:defRPr/>
            </a:pPr>
            <a:fld id="{AB6DFBB3-C6C0-4C27-A6B5-E77A60B0170E}" type="datetimeFigureOut">
              <a:rPr lang="en-US"/>
              <a:pPr>
                <a:defRPr/>
              </a:pPr>
              <a:t>3/13/2012</a:t>
            </a:fld>
            <a:endParaRPr lang="en-CA"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28" tIns="45714" rIns="91428" bIns="45714" rtlCol="0" anchor="b"/>
          <a:lstStyle>
            <a:lvl1pPr algn="l" fontAlgn="auto">
              <a:spcBef>
                <a:spcPts val="0"/>
              </a:spcBef>
              <a:spcAft>
                <a:spcPts val="0"/>
              </a:spcAft>
              <a:defRPr sz="1200">
                <a:latin typeface="+mn-lt"/>
                <a:cs typeface="+mn-cs"/>
              </a:defRPr>
            </a:lvl1pPr>
          </a:lstStyle>
          <a:p>
            <a:pPr>
              <a:defRPr/>
            </a:pPr>
            <a:endParaRPr lang="en-CA"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28" tIns="45714" rIns="91428" bIns="45714" rtlCol="0" anchor="b"/>
          <a:lstStyle>
            <a:lvl1pPr algn="r" fontAlgn="auto">
              <a:spcBef>
                <a:spcPts val="0"/>
              </a:spcBef>
              <a:spcAft>
                <a:spcPts val="0"/>
              </a:spcAft>
              <a:defRPr sz="1200" smtClean="0">
                <a:latin typeface="+mn-lt"/>
                <a:cs typeface="+mn-cs"/>
              </a:defRPr>
            </a:lvl1pPr>
          </a:lstStyle>
          <a:p>
            <a:pPr>
              <a:defRPr/>
            </a:pPr>
            <a:fld id="{3A60EDB1-5BA0-47E2-949B-D5D10B70D909}" type="slidenum">
              <a:rPr lang="en-CA"/>
              <a:pPr>
                <a:defRPr/>
              </a:pPr>
              <a:t>‹#›</a:t>
            </a:fld>
            <a:endParaRPr lang="en-CA" dirty="0"/>
          </a:p>
        </p:txBody>
      </p:sp>
    </p:spTree>
    <p:extLst>
      <p:ext uri="{BB962C8B-B14F-4D97-AF65-F5344CB8AC3E}">
        <p14:creationId xmlns:p14="http://schemas.microsoft.com/office/powerpoint/2010/main" val="28638862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28" tIns="45714" rIns="91428" bIns="45714" rtlCol="0"/>
          <a:lstStyle>
            <a:lvl1pPr algn="l" fontAlgn="auto">
              <a:spcBef>
                <a:spcPts val="0"/>
              </a:spcBef>
              <a:spcAft>
                <a:spcPts val="0"/>
              </a:spcAft>
              <a:defRPr sz="1200">
                <a:latin typeface="+mn-lt"/>
                <a:cs typeface="+mn-cs"/>
              </a:defRPr>
            </a:lvl1pPr>
          </a:lstStyle>
          <a:p>
            <a:pPr>
              <a:defRPr/>
            </a:pPr>
            <a:endParaRPr lang="en-CA" dirty="0"/>
          </a:p>
        </p:txBody>
      </p:sp>
      <p:sp>
        <p:nvSpPr>
          <p:cNvPr id="3" name="Date Placeholder 2"/>
          <p:cNvSpPr>
            <a:spLocks noGrp="1"/>
          </p:cNvSpPr>
          <p:nvPr>
            <p:ph type="dt" idx="1"/>
          </p:nvPr>
        </p:nvSpPr>
        <p:spPr>
          <a:xfrm>
            <a:off x="3884613" y="0"/>
            <a:ext cx="2971800" cy="457200"/>
          </a:xfrm>
          <a:prstGeom prst="rect">
            <a:avLst/>
          </a:prstGeom>
        </p:spPr>
        <p:txBody>
          <a:bodyPr vert="horz" lIns="91428" tIns="45714" rIns="91428" bIns="45714" rtlCol="0"/>
          <a:lstStyle>
            <a:lvl1pPr algn="r" fontAlgn="auto">
              <a:spcBef>
                <a:spcPts val="0"/>
              </a:spcBef>
              <a:spcAft>
                <a:spcPts val="0"/>
              </a:spcAft>
              <a:defRPr sz="1200" smtClean="0">
                <a:latin typeface="+mn-lt"/>
                <a:cs typeface="+mn-cs"/>
              </a:defRPr>
            </a:lvl1pPr>
          </a:lstStyle>
          <a:p>
            <a:pPr>
              <a:defRPr/>
            </a:pPr>
            <a:fld id="{68C3F896-8647-4322-A5BE-BAF4D273B3A9}" type="datetimeFigureOut">
              <a:rPr lang="en-US"/>
              <a:pPr>
                <a:defRPr/>
              </a:pPr>
              <a:t>3/13/2012</a:t>
            </a:fld>
            <a:endParaRPr lang="en-CA"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28" tIns="45714" rIns="91428" bIns="45714" rtlCol="0" anchor="ctr"/>
          <a:lstStyle/>
          <a:p>
            <a:pPr lvl="0"/>
            <a:endParaRPr lang="en-CA"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28" tIns="45714" rIns="91428" bIns="45714"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CA" noProof="0" smtClean="0"/>
          </a:p>
        </p:txBody>
      </p:sp>
      <p:sp>
        <p:nvSpPr>
          <p:cNvPr id="6" name="Footer Placeholder 5"/>
          <p:cNvSpPr>
            <a:spLocks noGrp="1"/>
          </p:cNvSpPr>
          <p:nvPr>
            <p:ph type="ftr" sz="quarter" idx="4"/>
          </p:nvPr>
        </p:nvSpPr>
        <p:spPr>
          <a:xfrm>
            <a:off x="0" y="8685213"/>
            <a:ext cx="2971800" cy="457200"/>
          </a:xfrm>
          <a:prstGeom prst="rect">
            <a:avLst/>
          </a:prstGeom>
        </p:spPr>
        <p:txBody>
          <a:bodyPr vert="horz" lIns="91428" tIns="45714" rIns="91428" bIns="45714" rtlCol="0" anchor="b"/>
          <a:lstStyle>
            <a:lvl1pPr algn="l" fontAlgn="auto">
              <a:spcBef>
                <a:spcPts val="0"/>
              </a:spcBef>
              <a:spcAft>
                <a:spcPts val="0"/>
              </a:spcAft>
              <a:defRPr sz="1200">
                <a:latin typeface="+mn-lt"/>
                <a:cs typeface="+mn-cs"/>
              </a:defRPr>
            </a:lvl1pPr>
          </a:lstStyle>
          <a:p>
            <a:pPr>
              <a:defRPr/>
            </a:pPr>
            <a:endParaRPr lang="en-CA"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28" tIns="45714" rIns="91428" bIns="45714" rtlCol="0" anchor="b"/>
          <a:lstStyle>
            <a:lvl1pPr algn="r" fontAlgn="auto">
              <a:spcBef>
                <a:spcPts val="0"/>
              </a:spcBef>
              <a:spcAft>
                <a:spcPts val="0"/>
              </a:spcAft>
              <a:defRPr sz="1200" smtClean="0">
                <a:latin typeface="+mn-lt"/>
                <a:cs typeface="+mn-cs"/>
              </a:defRPr>
            </a:lvl1pPr>
          </a:lstStyle>
          <a:p>
            <a:pPr>
              <a:defRPr/>
            </a:pPr>
            <a:fld id="{FA257FA3-3F66-482A-89D0-CBA030B625D5}" type="slidenum">
              <a:rPr lang="en-CA"/>
              <a:pPr>
                <a:defRPr/>
              </a:pPr>
              <a:t>‹#›</a:t>
            </a:fld>
            <a:endParaRPr lang="en-CA" dirty="0"/>
          </a:p>
        </p:txBody>
      </p:sp>
    </p:spTree>
    <p:extLst>
      <p:ext uri="{BB962C8B-B14F-4D97-AF65-F5344CB8AC3E}">
        <p14:creationId xmlns:p14="http://schemas.microsoft.com/office/powerpoint/2010/main" val="124695384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CA" dirty="0" smtClean="0"/>
          </a:p>
        </p:txBody>
      </p:sp>
      <p:sp>
        <p:nvSpPr>
          <p:cNvPr id="307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8AC926F-EF94-481E-B8E2-22D9D433322A}" type="slidenum">
              <a:rPr lang="en-CA"/>
              <a:pPr fontAlgn="base">
                <a:spcBef>
                  <a:spcPct val="0"/>
                </a:spcBef>
                <a:spcAft>
                  <a:spcPct val="0"/>
                </a:spcAft>
              </a:pPr>
              <a:t>1</a:t>
            </a:fld>
            <a:endParaRPr lang="en-CA"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CA" dirty="0" smtClean="0"/>
          </a:p>
        </p:txBody>
      </p:sp>
      <p:sp>
        <p:nvSpPr>
          <p:cNvPr id="460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8126897-D5B4-4984-872F-ED836EFED913}" type="slidenum">
              <a:rPr lang="en-CA"/>
              <a:pPr fontAlgn="base">
                <a:spcBef>
                  <a:spcPct val="0"/>
                </a:spcBef>
                <a:spcAft>
                  <a:spcPct val="0"/>
                </a:spcAft>
              </a:pPr>
              <a:t>27</a:t>
            </a:fld>
            <a:endParaRPr lang="en-CA"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CA" dirty="0" smtClean="0"/>
          </a:p>
        </p:txBody>
      </p:sp>
      <p:sp>
        <p:nvSpPr>
          <p:cNvPr id="471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722F761-1E80-49AE-81A3-A363F0F0706F}" type="slidenum">
              <a:rPr lang="en-CA"/>
              <a:pPr fontAlgn="base">
                <a:spcBef>
                  <a:spcPct val="0"/>
                </a:spcBef>
                <a:spcAft>
                  <a:spcPct val="0"/>
                </a:spcAft>
              </a:pPr>
              <a:t>33</a:t>
            </a:fld>
            <a:endParaRPr lang="en-CA"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CA" dirty="0" smtClean="0"/>
          </a:p>
        </p:txBody>
      </p:sp>
      <p:sp>
        <p:nvSpPr>
          <p:cNvPr id="471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722F761-1E80-49AE-81A3-A363F0F0706F}" type="slidenum">
              <a:rPr lang="en-CA"/>
              <a:pPr fontAlgn="base">
                <a:spcBef>
                  <a:spcPct val="0"/>
                </a:spcBef>
                <a:spcAft>
                  <a:spcPct val="0"/>
                </a:spcAft>
              </a:pPr>
              <a:t>34</a:t>
            </a:fld>
            <a:endParaRPr lang="en-CA"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CA" dirty="0" smtClean="0"/>
          </a:p>
        </p:txBody>
      </p:sp>
      <p:sp>
        <p:nvSpPr>
          <p:cNvPr id="471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722F761-1E80-49AE-81A3-A363F0F0706F}" type="slidenum">
              <a:rPr lang="en-CA"/>
              <a:pPr fontAlgn="base">
                <a:spcBef>
                  <a:spcPct val="0"/>
                </a:spcBef>
                <a:spcAft>
                  <a:spcPct val="0"/>
                </a:spcAft>
              </a:pPr>
              <a:t>35</a:t>
            </a:fld>
            <a:endParaRPr lang="en-CA"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CA" dirty="0" smtClean="0"/>
          </a:p>
        </p:txBody>
      </p:sp>
      <p:sp>
        <p:nvSpPr>
          <p:cNvPr id="471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722F761-1E80-49AE-81A3-A363F0F0706F}" type="slidenum">
              <a:rPr lang="en-CA"/>
              <a:pPr fontAlgn="base">
                <a:spcBef>
                  <a:spcPct val="0"/>
                </a:spcBef>
                <a:spcAft>
                  <a:spcPct val="0"/>
                </a:spcAft>
              </a:pPr>
              <a:t>36</a:t>
            </a:fld>
            <a:endParaRPr lang="en-CA"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CA" dirty="0" smtClean="0"/>
          </a:p>
        </p:txBody>
      </p:sp>
      <p:sp>
        <p:nvSpPr>
          <p:cNvPr id="532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09F2A10-29C7-4EBB-99BF-BDE358CBC237}" type="slidenum">
              <a:rPr lang="en-CA"/>
              <a:pPr fontAlgn="base">
                <a:spcBef>
                  <a:spcPct val="0"/>
                </a:spcBef>
                <a:spcAft>
                  <a:spcPct val="0"/>
                </a:spcAft>
              </a:pPr>
              <a:t>46</a:t>
            </a:fld>
            <a:endParaRPr lang="en-CA"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CA" dirty="0" smtClean="0"/>
          </a:p>
        </p:txBody>
      </p:sp>
      <p:sp>
        <p:nvSpPr>
          <p:cNvPr id="532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09F2A10-29C7-4EBB-99BF-BDE358CBC237}" type="slidenum">
              <a:rPr lang="en-CA"/>
              <a:pPr fontAlgn="base">
                <a:spcBef>
                  <a:spcPct val="0"/>
                </a:spcBef>
                <a:spcAft>
                  <a:spcPct val="0"/>
                </a:spcAft>
              </a:pPr>
              <a:t>47</a:t>
            </a:fld>
            <a:endParaRPr lang="en-CA"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CA" dirty="0" smtClean="0"/>
          </a:p>
        </p:txBody>
      </p:sp>
      <p:sp>
        <p:nvSpPr>
          <p:cNvPr id="542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04350F3-E4F1-4E91-ADFB-89062A096C58}" type="slidenum">
              <a:rPr lang="en-CA"/>
              <a:pPr fontAlgn="base">
                <a:spcBef>
                  <a:spcPct val="0"/>
                </a:spcBef>
                <a:spcAft>
                  <a:spcPct val="0"/>
                </a:spcAft>
              </a:pPr>
              <a:t>48</a:t>
            </a:fld>
            <a:endParaRPr lang="en-CA"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CA" dirty="0" smtClean="0"/>
          </a:p>
        </p:txBody>
      </p:sp>
      <p:sp>
        <p:nvSpPr>
          <p:cNvPr id="317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CF497DD-A1EC-4300-BE2C-EC8A23E87A7D}" type="slidenum">
              <a:rPr lang="en-CA"/>
              <a:pPr fontAlgn="base">
                <a:spcBef>
                  <a:spcPct val="0"/>
                </a:spcBef>
                <a:spcAft>
                  <a:spcPct val="0"/>
                </a:spcAft>
              </a:pPr>
              <a:t>3</a:t>
            </a:fld>
            <a:endParaRPr lang="en-CA"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CA" dirty="0" smtClean="0"/>
          </a:p>
        </p:txBody>
      </p:sp>
      <p:sp>
        <p:nvSpPr>
          <p:cNvPr id="327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188A121-C439-44B9-8619-E4CA1B25DF95}" type="slidenum">
              <a:rPr lang="en-CA"/>
              <a:pPr fontAlgn="base">
                <a:spcBef>
                  <a:spcPct val="0"/>
                </a:spcBef>
                <a:spcAft>
                  <a:spcPct val="0"/>
                </a:spcAft>
              </a:pPr>
              <a:t>5</a:t>
            </a:fld>
            <a:endParaRPr lang="en-CA"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CA" dirty="0" smtClean="0"/>
          </a:p>
        </p:txBody>
      </p:sp>
      <p:sp>
        <p:nvSpPr>
          <p:cNvPr id="348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BBE2DAD-5F4E-42B6-BF0F-71A61741C3D9}" type="slidenum">
              <a:rPr lang="en-CA"/>
              <a:pPr fontAlgn="base">
                <a:spcBef>
                  <a:spcPct val="0"/>
                </a:spcBef>
                <a:spcAft>
                  <a:spcPct val="0"/>
                </a:spcAft>
              </a:pPr>
              <a:t>6</a:t>
            </a:fld>
            <a:endParaRPr lang="en-CA"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CA" dirty="0" smtClean="0"/>
          </a:p>
        </p:txBody>
      </p:sp>
      <p:sp>
        <p:nvSpPr>
          <p:cNvPr id="522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D0164EA-AC3B-448B-BE04-DE4DA4C5921E}" type="slidenum">
              <a:rPr lang="en-CA"/>
              <a:pPr fontAlgn="base">
                <a:spcBef>
                  <a:spcPct val="0"/>
                </a:spcBef>
                <a:spcAft>
                  <a:spcPct val="0"/>
                </a:spcAft>
              </a:pPr>
              <a:t>9</a:t>
            </a:fld>
            <a:endParaRPr lang="en-CA"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CA" dirty="0" smtClean="0"/>
          </a:p>
        </p:txBody>
      </p:sp>
      <p:sp>
        <p:nvSpPr>
          <p:cNvPr id="358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BC8D20C-E2D8-4A9C-807D-3CD3949CDC3C}" type="slidenum">
              <a:rPr lang="en-CA"/>
              <a:pPr fontAlgn="base">
                <a:spcBef>
                  <a:spcPct val="0"/>
                </a:spcBef>
                <a:spcAft>
                  <a:spcPct val="0"/>
                </a:spcAft>
              </a:pPr>
              <a:t>11</a:t>
            </a:fld>
            <a:endParaRPr lang="en-CA"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CA"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4A3359C-A24C-4E5B-9410-5B7236272974}" type="slidenum">
              <a:rPr lang="en-CA"/>
              <a:pPr fontAlgn="base">
                <a:spcBef>
                  <a:spcPct val="0"/>
                </a:spcBef>
                <a:spcAft>
                  <a:spcPct val="0"/>
                </a:spcAft>
              </a:pPr>
              <a:t>12</a:t>
            </a:fld>
            <a:endParaRPr lang="en-CA"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CA" dirty="0" smtClean="0"/>
          </a:p>
        </p:txBody>
      </p:sp>
      <p:sp>
        <p:nvSpPr>
          <p:cNvPr id="430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7179500-6EA2-48A3-A1E0-8DEA3F61A3C7}" type="slidenum">
              <a:rPr lang="en-CA"/>
              <a:pPr fontAlgn="base">
                <a:spcBef>
                  <a:spcPct val="0"/>
                </a:spcBef>
                <a:spcAft>
                  <a:spcPct val="0"/>
                </a:spcAft>
              </a:pPr>
              <a:t>25</a:t>
            </a:fld>
            <a:endParaRPr lang="en-CA"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CA" dirty="0" smtClean="0"/>
          </a:p>
        </p:txBody>
      </p:sp>
      <p:sp>
        <p:nvSpPr>
          <p:cNvPr id="450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211148F-6CBB-407A-A818-39ED8B8DE0A3}" type="slidenum">
              <a:rPr lang="en-CA"/>
              <a:pPr fontAlgn="base">
                <a:spcBef>
                  <a:spcPct val="0"/>
                </a:spcBef>
                <a:spcAft>
                  <a:spcPct val="0"/>
                </a:spcAft>
              </a:pPr>
              <a:t>26</a:t>
            </a:fld>
            <a:endParaRPr lang="en-CA"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lvl1pPr>
              <a:defRPr/>
            </a:lvl1pPr>
          </a:lstStyle>
          <a:p>
            <a:pPr>
              <a:defRPr/>
            </a:pPr>
            <a:fld id="{27DC8C23-FBB5-4511-9A7B-191141C9B3BA}" type="datetimeFigureOut">
              <a:rPr lang="en-US"/>
              <a:pPr>
                <a:defRPr/>
              </a:pPr>
              <a:t>3/13/2012</a:t>
            </a:fld>
            <a:endParaRPr lang="en-CA" dirty="0"/>
          </a:p>
        </p:txBody>
      </p:sp>
      <p:sp>
        <p:nvSpPr>
          <p:cNvPr id="5" name="Footer Placeholder 4"/>
          <p:cNvSpPr>
            <a:spLocks noGrp="1"/>
          </p:cNvSpPr>
          <p:nvPr>
            <p:ph type="ftr" sz="quarter" idx="11"/>
          </p:nvPr>
        </p:nvSpPr>
        <p:spPr/>
        <p:txBody>
          <a:bodyPr/>
          <a:lstStyle>
            <a:lvl1pPr>
              <a:defRPr/>
            </a:lvl1pPr>
          </a:lstStyle>
          <a:p>
            <a:pPr>
              <a:defRPr/>
            </a:pPr>
            <a:endParaRPr lang="en-CA" dirty="0"/>
          </a:p>
        </p:txBody>
      </p:sp>
      <p:sp>
        <p:nvSpPr>
          <p:cNvPr id="6" name="Slide Number Placeholder 5"/>
          <p:cNvSpPr>
            <a:spLocks noGrp="1"/>
          </p:cNvSpPr>
          <p:nvPr>
            <p:ph type="sldNum" sz="quarter" idx="12"/>
          </p:nvPr>
        </p:nvSpPr>
        <p:spPr/>
        <p:txBody>
          <a:bodyPr/>
          <a:lstStyle>
            <a:lvl1pPr>
              <a:defRPr/>
            </a:lvl1pPr>
          </a:lstStyle>
          <a:p>
            <a:pPr>
              <a:defRPr/>
            </a:pPr>
            <a:fld id="{45C44DFE-6813-4963-AB90-FF4E61A7E2E3}" type="slidenum">
              <a:rPr lang="en-CA"/>
              <a:pPr>
                <a:defRPr/>
              </a:pPr>
              <a:t>‹#›</a:t>
            </a:fld>
            <a:endParaRPr lang="en-C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pPr>
              <a:defRPr/>
            </a:pPr>
            <a:fld id="{B800CAD5-D0F0-4671-8331-63E610D115C5}" type="datetimeFigureOut">
              <a:rPr lang="en-US"/>
              <a:pPr>
                <a:defRPr/>
              </a:pPr>
              <a:t>3/13/2012</a:t>
            </a:fld>
            <a:endParaRPr lang="en-CA" dirty="0"/>
          </a:p>
        </p:txBody>
      </p:sp>
      <p:sp>
        <p:nvSpPr>
          <p:cNvPr id="5" name="Footer Placeholder 4"/>
          <p:cNvSpPr>
            <a:spLocks noGrp="1"/>
          </p:cNvSpPr>
          <p:nvPr>
            <p:ph type="ftr" sz="quarter" idx="11"/>
          </p:nvPr>
        </p:nvSpPr>
        <p:spPr/>
        <p:txBody>
          <a:bodyPr/>
          <a:lstStyle>
            <a:lvl1pPr>
              <a:defRPr/>
            </a:lvl1pPr>
          </a:lstStyle>
          <a:p>
            <a:pPr>
              <a:defRPr/>
            </a:pPr>
            <a:endParaRPr lang="en-CA" dirty="0"/>
          </a:p>
        </p:txBody>
      </p:sp>
      <p:sp>
        <p:nvSpPr>
          <p:cNvPr id="6" name="Slide Number Placeholder 5"/>
          <p:cNvSpPr>
            <a:spLocks noGrp="1"/>
          </p:cNvSpPr>
          <p:nvPr>
            <p:ph type="sldNum" sz="quarter" idx="12"/>
          </p:nvPr>
        </p:nvSpPr>
        <p:spPr/>
        <p:txBody>
          <a:bodyPr/>
          <a:lstStyle>
            <a:lvl1pPr>
              <a:defRPr/>
            </a:lvl1pPr>
          </a:lstStyle>
          <a:p>
            <a:pPr>
              <a:defRPr/>
            </a:pPr>
            <a:fld id="{D2A2F3EF-8101-48D7-9C8E-F54517BD11E2}" type="slidenum">
              <a:rPr lang="en-CA"/>
              <a:pPr>
                <a:defRPr/>
              </a:pPr>
              <a:t>‹#›</a:t>
            </a:fld>
            <a:endParaRPr lang="en-C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pPr>
              <a:defRPr/>
            </a:pPr>
            <a:fld id="{86A18E99-9E1A-4397-9D1F-758F94C2DCD5}" type="datetimeFigureOut">
              <a:rPr lang="en-US"/>
              <a:pPr>
                <a:defRPr/>
              </a:pPr>
              <a:t>3/13/2012</a:t>
            </a:fld>
            <a:endParaRPr lang="en-CA" dirty="0"/>
          </a:p>
        </p:txBody>
      </p:sp>
      <p:sp>
        <p:nvSpPr>
          <p:cNvPr id="5" name="Footer Placeholder 4"/>
          <p:cNvSpPr>
            <a:spLocks noGrp="1"/>
          </p:cNvSpPr>
          <p:nvPr>
            <p:ph type="ftr" sz="quarter" idx="11"/>
          </p:nvPr>
        </p:nvSpPr>
        <p:spPr/>
        <p:txBody>
          <a:bodyPr/>
          <a:lstStyle>
            <a:lvl1pPr>
              <a:defRPr/>
            </a:lvl1pPr>
          </a:lstStyle>
          <a:p>
            <a:pPr>
              <a:defRPr/>
            </a:pPr>
            <a:endParaRPr lang="en-CA" dirty="0"/>
          </a:p>
        </p:txBody>
      </p:sp>
      <p:sp>
        <p:nvSpPr>
          <p:cNvPr id="6" name="Slide Number Placeholder 5"/>
          <p:cNvSpPr>
            <a:spLocks noGrp="1"/>
          </p:cNvSpPr>
          <p:nvPr>
            <p:ph type="sldNum" sz="quarter" idx="12"/>
          </p:nvPr>
        </p:nvSpPr>
        <p:spPr/>
        <p:txBody>
          <a:bodyPr/>
          <a:lstStyle>
            <a:lvl1pPr>
              <a:defRPr/>
            </a:lvl1pPr>
          </a:lstStyle>
          <a:p>
            <a:pPr>
              <a:defRPr/>
            </a:pPr>
            <a:fld id="{556244C5-3B6C-4615-B9BB-C60886D8943D}" type="slidenum">
              <a:rPr lang="en-CA"/>
              <a:pPr>
                <a:defRPr/>
              </a:pPr>
              <a:t>‹#›</a:t>
            </a:fld>
            <a:endParaRPr lang="en-CA"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127375"/>
            <a:ext cx="6400800" cy="1752600"/>
          </a:xfrm>
        </p:spPr>
        <p:txBody>
          <a:bodyPr/>
          <a:lstStyle>
            <a:lvl1pPr marL="0" indent="0" algn="ctr">
              <a:buNone/>
              <a:defRPr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947987"/>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1447800"/>
            <a:ext cx="7772400" cy="1500187"/>
          </a:xfrm>
        </p:spPr>
        <p:txBody>
          <a:bodyPr anchor="b"/>
          <a:lstStyle>
            <a:lvl1pPr marL="0" indent="0">
              <a:buNone/>
              <a:defRPr sz="2000"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3115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3115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1"/>
            <a:ext cx="5111750" cy="52133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1"/>
            <a:ext cx="3008313" cy="40513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pPr>
              <a:defRPr/>
            </a:pPr>
            <a:fld id="{55D29B24-868F-429A-9582-A7903D56F308}" type="datetimeFigureOut">
              <a:rPr lang="en-US"/>
              <a:pPr>
                <a:defRPr/>
              </a:pPr>
              <a:t>3/13/2012</a:t>
            </a:fld>
            <a:endParaRPr lang="en-CA" dirty="0"/>
          </a:p>
        </p:txBody>
      </p:sp>
      <p:sp>
        <p:nvSpPr>
          <p:cNvPr id="5" name="Footer Placeholder 4"/>
          <p:cNvSpPr>
            <a:spLocks noGrp="1"/>
          </p:cNvSpPr>
          <p:nvPr>
            <p:ph type="ftr" sz="quarter" idx="11"/>
          </p:nvPr>
        </p:nvSpPr>
        <p:spPr/>
        <p:txBody>
          <a:bodyPr/>
          <a:lstStyle>
            <a:lvl1pPr>
              <a:defRPr/>
            </a:lvl1pPr>
          </a:lstStyle>
          <a:p>
            <a:pPr>
              <a:defRPr/>
            </a:pPr>
            <a:endParaRPr lang="en-CA" dirty="0"/>
          </a:p>
        </p:txBody>
      </p:sp>
      <p:sp>
        <p:nvSpPr>
          <p:cNvPr id="6" name="Slide Number Placeholder 5"/>
          <p:cNvSpPr>
            <a:spLocks noGrp="1"/>
          </p:cNvSpPr>
          <p:nvPr>
            <p:ph type="sldNum" sz="quarter" idx="12"/>
          </p:nvPr>
        </p:nvSpPr>
        <p:spPr/>
        <p:txBody>
          <a:bodyPr/>
          <a:lstStyle>
            <a:lvl1pPr>
              <a:defRPr/>
            </a:lvl1pPr>
          </a:lstStyle>
          <a:p>
            <a:pPr>
              <a:defRPr/>
            </a:pPr>
            <a:fld id="{6D4D8264-CDA5-4763-9EA0-851FDF61340E}" type="slidenum">
              <a:rPr lang="en-CA"/>
              <a:pPr>
                <a:defRPr/>
              </a:pPr>
              <a:t>‹#›</a:t>
            </a:fld>
            <a:endParaRPr lang="en-CA"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53444" y="4111625"/>
            <a:ext cx="4837112" cy="499667"/>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153444" y="381000"/>
            <a:ext cx="4837112" cy="362783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2153444" y="4678363"/>
            <a:ext cx="4837112" cy="7096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1"/>
            <a:ext cx="8229600" cy="3962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21176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52117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3" name="Picture 6" descr="sound pana.jpg"/>
          <p:cNvPicPr>
            <a:picLocks noChangeAspect="1"/>
          </p:cNvPicPr>
          <p:nvPr userDrawn="1"/>
        </p:nvPicPr>
        <p:blipFill>
          <a:blip r:embed="rId2" cstate="print"/>
          <a:srcRect t="39359" b="30846"/>
          <a:stretch>
            <a:fillRect/>
          </a:stretch>
        </p:blipFill>
        <p:spPr bwMode="auto">
          <a:xfrm>
            <a:off x="0" y="5791200"/>
            <a:ext cx="9144000" cy="1066800"/>
          </a:xfrm>
          <a:prstGeom prst="rect">
            <a:avLst/>
          </a:prstGeom>
          <a:noFill/>
          <a:ln w="9525">
            <a:noFill/>
            <a:miter lim="800000"/>
            <a:headEnd/>
            <a:tailEnd/>
          </a:ln>
        </p:spPr>
      </p:pic>
      <p:cxnSp>
        <p:nvCxnSpPr>
          <p:cNvPr id="4" name="Straight Connector 3"/>
          <p:cNvCxnSpPr/>
          <p:nvPr userDrawn="1"/>
        </p:nvCxnSpPr>
        <p:spPr>
          <a:xfrm>
            <a:off x="1219200" y="685800"/>
            <a:ext cx="7696200" cy="0"/>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0" y="1"/>
            <a:ext cx="9144000" cy="914399"/>
          </a:xfrm>
        </p:spPr>
        <p:txBody>
          <a:bodyPr/>
          <a:lstStyle>
            <a:lvl1pPr algn="l">
              <a:defRPr sz="3210" b="1" i="1" baseline="0"/>
            </a:lvl1pPr>
          </a:lstStyle>
          <a:p>
            <a:r>
              <a:rPr lang="en-US" smtClean="0"/>
              <a:t>Click to edit Master title style</a:t>
            </a:r>
            <a:endParaRPr lang="en-US" dirty="0"/>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BFC272BC-EE1A-4733-8ADD-CF5385375883}" type="datetimeFigureOut">
              <a:rPr lang="en-US"/>
              <a:pPr>
                <a:defRPr/>
              </a:pPr>
              <a:t>3/13/2012</a:t>
            </a:fld>
            <a:endParaRPr lang="en-US" dirty="0"/>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dirty="0"/>
          </a:p>
        </p:txBody>
      </p:sp>
      <p:sp>
        <p:nvSpPr>
          <p:cNvPr id="7"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E8596F24-1D13-4217-A261-9D242E988598}"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4CF4765C-7893-49DC-8072-ACCCD875BE7B}" type="datetimeFigureOut">
              <a:rPr lang="en-US"/>
              <a:pPr>
                <a:defRPr/>
              </a:pPr>
              <a:t>3/13/2012</a:t>
            </a:fld>
            <a:endParaRPr lang="en-CA" dirty="0"/>
          </a:p>
        </p:txBody>
      </p:sp>
      <p:sp>
        <p:nvSpPr>
          <p:cNvPr id="5" name="Footer Placeholder 4"/>
          <p:cNvSpPr>
            <a:spLocks noGrp="1"/>
          </p:cNvSpPr>
          <p:nvPr>
            <p:ph type="ftr" sz="quarter" idx="11"/>
          </p:nvPr>
        </p:nvSpPr>
        <p:spPr/>
        <p:txBody>
          <a:bodyPr/>
          <a:lstStyle>
            <a:lvl1pPr>
              <a:defRPr/>
            </a:lvl1pPr>
          </a:lstStyle>
          <a:p>
            <a:pPr>
              <a:defRPr/>
            </a:pPr>
            <a:endParaRPr lang="en-CA" dirty="0"/>
          </a:p>
        </p:txBody>
      </p:sp>
      <p:sp>
        <p:nvSpPr>
          <p:cNvPr id="6" name="Slide Number Placeholder 5"/>
          <p:cNvSpPr>
            <a:spLocks noGrp="1"/>
          </p:cNvSpPr>
          <p:nvPr>
            <p:ph type="sldNum" sz="quarter" idx="12"/>
          </p:nvPr>
        </p:nvSpPr>
        <p:spPr/>
        <p:txBody>
          <a:bodyPr/>
          <a:lstStyle>
            <a:lvl1pPr>
              <a:defRPr/>
            </a:lvl1pPr>
          </a:lstStyle>
          <a:p>
            <a:pPr>
              <a:defRPr/>
            </a:pPr>
            <a:fld id="{25940659-8EF3-439C-A520-C3E552CC450A}" type="slidenum">
              <a:rPr lang="en-CA"/>
              <a:pPr>
                <a:defRPr/>
              </a:pPr>
              <a:t>‹#›</a:t>
            </a:fld>
            <a:endParaRPr lang="en-CA"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3"/>
          <p:cNvSpPr>
            <a:spLocks noGrp="1"/>
          </p:cNvSpPr>
          <p:nvPr>
            <p:ph type="dt" sz="half" idx="10"/>
          </p:nvPr>
        </p:nvSpPr>
        <p:spPr/>
        <p:txBody>
          <a:bodyPr/>
          <a:lstStyle>
            <a:lvl1pPr>
              <a:defRPr/>
            </a:lvl1pPr>
          </a:lstStyle>
          <a:p>
            <a:pPr>
              <a:defRPr/>
            </a:pPr>
            <a:fld id="{8D7B587D-5641-4E4D-9502-9218EE2E66A9}" type="datetimeFigureOut">
              <a:rPr lang="en-US"/>
              <a:pPr>
                <a:defRPr/>
              </a:pPr>
              <a:t>3/13/2012</a:t>
            </a:fld>
            <a:endParaRPr lang="en-CA" dirty="0"/>
          </a:p>
        </p:txBody>
      </p:sp>
      <p:sp>
        <p:nvSpPr>
          <p:cNvPr id="6" name="Footer Placeholder 4"/>
          <p:cNvSpPr>
            <a:spLocks noGrp="1"/>
          </p:cNvSpPr>
          <p:nvPr>
            <p:ph type="ftr" sz="quarter" idx="11"/>
          </p:nvPr>
        </p:nvSpPr>
        <p:spPr/>
        <p:txBody>
          <a:bodyPr/>
          <a:lstStyle>
            <a:lvl1pPr>
              <a:defRPr/>
            </a:lvl1pPr>
          </a:lstStyle>
          <a:p>
            <a:pPr>
              <a:defRPr/>
            </a:pPr>
            <a:endParaRPr lang="en-CA" dirty="0"/>
          </a:p>
        </p:txBody>
      </p:sp>
      <p:sp>
        <p:nvSpPr>
          <p:cNvPr id="7" name="Slide Number Placeholder 5"/>
          <p:cNvSpPr>
            <a:spLocks noGrp="1"/>
          </p:cNvSpPr>
          <p:nvPr>
            <p:ph type="sldNum" sz="quarter" idx="12"/>
          </p:nvPr>
        </p:nvSpPr>
        <p:spPr/>
        <p:txBody>
          <a:bodyPr/>
          <a:lstStyle>
            <a:lvl1pPr>
              <a:defRPr/>
            </a:lvl1pPr>
          </a:lstStyle>
          <a:p>
            <a:pPr>
              <a:defRPr/>
            </a:pPr>
            <a:fld id="{019BDC4C-5B86-471E-A388-B2EC725825D1}" type="slidenum">
              <a:rPr lang="en-CA"/>
              <a:pPr>
                <a:defRPr/>
              </a:pPr>
              <a:t>‹#›</a:t>
            </a:fld>
            <a:endParaRPr lang="en-C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3"/>
          <p:cNvSpPr>
            <a:spLocks noGrp="1"/>
          </p:cNvSpPr>
          <p:nvPr>
            <p:ph type="dt" sz="half" idx="10"/>
          </p:nvPr>
        </p:nvSpPr>
        <p:spPr/>
        <p:txBody>
          <a:bodyPr/>
          <a:lstStyle>
            <a:lvl1pPr>
              <a:defRPr/>
            </a:lvl1pPr>
          </a:lstStyle>
          <a:p>
            <a:pPr>
              <a:defRPr/>
            </a:pPr>
            <a:fld id="{F8418839-C785-4319-9C10-109995792B77}" type="datetimeFigureOut">
              <a:rPr lang="en-US"/>
              <a:pPr>
                <a:defRPr/>
              </a:pPr>
              <a:t>3/13/2012</a:t>
            </a:fld>
            <a:endParaRPr lang="en-CA" dirty="0"/>
          </a:p>
        </p:txBody>
      </p:sp>
      <p:sp>
        <p:nvSpPr>
          <p:cNvPr id="8" name="Footer Placeholder 4"/>
          <p:cNvSpPr>
            <a:spLocks noGrp="1"/>
          </p:cNvSpPr>
          <p:nvPr>
            <p:ph type="ftr" sz="quarter" idx="11"/>
          </p:nvPr>
        </p:nvSpPr>
        <p:spPr/>
        <p:txBody>
          <a:bodyPr/>
          <a:lstStyle>
            <a:lvl1pPr>
              <a:defRPr/>
            </a:lvl1pPr>
          </a:lstStyle>
          <a:p>
            <a:pPr>
              <a:defRPr/>
            </a:pPr>
            <a:endParaRPr lang="en-CA" dirty="0"/>
          </a:p>
        </p:txBody>
      </p:sp>
      <p:sp>
        <p:nvSpPr>
          <p:cNvPr id="9" name="Slide Number Placeholder 5"/>
          <p:cNvSpPr>
            <a:spLocks noGrp="1"/>
          </p:cNvSpPr>
          <p:nvPr>
            <p:ph type="sldNum" sz="quarter" idx="12"/>
          </p:nvPr>
        </p:nvSpPr>
        <p:spPr/>
        <p:txBody>
          <a:bodyPr/>
          <a:lstStyle>
            <a:lvl1pPr>
              <a:defRPr/>
            </a:lvl1pPr>
          </a:lstStyle>
          <a:p>
            <a:pPr>
              <a:defRPr/>
            </a:pPr>
            <a:fld id="{A4765F1C-6B93-4197-BCA2-4CA12425C4FF}" type="slidenum">
              <a:rPr lang="en-CA"/>
              <a:pPr>
                <a:defRPr/>
              </a:pPr>
              <a:t>‹#›</a:t>
            </a:fld>
            <a:endParaRPr lang="en-C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3"/>
          <p:cNvSpPr>
            <a:spLocks noGrp="1"/>
          </p:cNvSpPr>
          <p:nvPr>
            <p:ph type="dt" sz="half" idx="10"/>
          </p:nvPr>
        </p:nvSpPr>
        <p:spPr/>
        <p:txBody>
          <a:bodyPr/>
          <a:lstStyle>
            <a:lvl1pPr>
              <a:defRPr/>
            </a:lvl1pPr>
          </a:lstStyle>
          <a:p>
            <a:pPr>
              <a:defRPr/>
            </a:pPr>
            <a:fld id="{F825CF72-7C41-4C5B-9B12-5EF8FB5A396C}" type="datetimeFigureOut">
              <a:rPr lang="en-US"/>
              <a:pPr>
                <a:defRPr/>
              </a:pPr>
              <a:t>3/13/2012</a:t>
            </a:fld>
            <a:endParaRPr lang="en-CA" dirty="0"/>
          </a:p>
        </p:txBody>
      </p:sp>
      <p:sp>
        <p:nvSpPr>
          <p:cNvPr id="4" name="Footer Placeholder 4"/>
          <p:cNvSpPr>
            <a:spLocks noGrp="1"/>
          </p:cNvSpPr>
          <p:nvPr>
            <p:ph type="ftr" sz="quarter" idx="11"/>
          </p:nvPr>
        </p:nvSpPr>
        <p:spPr/>
        <p:txBody>
          <a:bodyPr/>
          <a:lstStyle>
            <a:lvl1pPr>
              <a:defRPr/>
            </a:lvl1pPr>
          </a:lstStyle>
          <a:p>
            <a:pPr>
              <a:defRPr/>
            </a:pPr>
            <a:endParaRPr lang="en-CA" dirty="0"/>
          </a:p>
        </p:txBody>
      </p:sp>
      <p:sp>
        <p:nvSpPr>
          <p:cNvPr id="5" name="Slide Number Placeholder 5"/>
          <p:cNvSpPr>
            <a:spLocks noGrp="1"/>
          </p:cNvSpPr>
          <p:nvPr>
            <p:ph type="sldNum" sz="quarter" idx="12"/>
          </p:nvPr>
        </p:nvSpPr>
        <p:spPr/>
        <p:txBody>
          <a:bodyPr/>
          <a:lstStyle>
            <a:lvl1pPr>
              <a:defRPr/>
            </a:lvl1pPr>
          </a:lstStyle>
          <a:p>
            <a:pPr>
              <a:defRPr/>
            </a:pPr>
            <a:fld id="{691EA66F-5621-4950-958B-9CBE2C0604D0}" type="slidenum">
              <a:rPr lang="en-CA"/>
              <a:pPr>
                <a:defRPr/>
              </a:pPr>
              <a:t>‹#›</a:t>
            </a:fld>
            <a:endParaRPr lang="en-C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61924AD-4107-4575-AF5E-04F13D4C202E}" type="datetimeFigureOut">
              <a:rPr lang="en-US"/>
              <a:pPr>
                <a:defRPr/>
              </a:pPr>
              <a:t>3/13/2012</a:t>
            </a:fld>
            <a:endParaRPr lang="en-CA" dirty="0"/>
          </a:p>
        </p:txBody>
      </p:sp>
      <p:sp>
        <p:nvSpPr>
          <p:cNvPr id="3" name="Footer Placeholder 4"/>
          <p:cNvSpPr>
            <a:spLocks noGrp="1"/>
          </p:cNvSpPr>
          <p:nvPr>
            <p:ph type="ftr" sz="quarter" idx="11"/>
          </p:nvPr>
        </p:nvSpPr>
        <p:spPr/>
        <p:txBody>
          <a:bodyPr/>
          <a:lstStyle>
            <a:lvl1pPr>
              <a:defRPr/>
            </a:lvl1pPr>
          </a:lstStyle>
          <a:p>
            <a:pPr>
              <a:defRPr/>
            </a:pPr>
            <a:endParaRPr lang="en-CA" dirty="0"/>
          </a:p>
        </p:txBody>
      </p:sp>
      <p:sp>
        <p:nvSpPr>
          <p:cNvPr id="4" name="Slide Number Placeholder 5"/>
          <p:cNvSpPr>
            <a:spLocks noGrp="1"/>
          </p:cNvSpPr>
          <p:nvPr>
            <p:ph type="sldNum" sz="quarter" idx="12"/>
          </p:nvPr>
        </p:nvSpPr>
        <p:spPr/>
        <p:txBody>
          <a:bodyPr/>
          <a:lstStyle>
            <a:lvl1pPr>
              <a:defRPr/>
            </a:lvl1pPr>
          </a:lstStyle>
          <a:p>
            <a:pPr>
              <a:defRPr/>
            </a:pPr>
            <a:fld id="{BCAB50D1-3C8C-4B06-AF52-47B8D6C499A3}" type="slidenum">
              <a:rPr lang="en-CA"/>
              <a:pPr>
                <a:defRPr/>
              </a:pPr>
              <a:t>‹#›</a:t>
            </a:fld>
            <a:endParaRPr lang="en-C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A42483F-0B46-4830-BDD1-9A9EDE9C6647}" type="datetimeFigureOut">
              <a:rPr lang="en-US"/>
              <a:pPr>
                <a:defRPr/>
              </a:pPr>
              <a:t>3/13/2012</a:t>
            </a:fld>
            <a:endParaRPr lang="en-CA" dirty="0"/>
          </a:p>
        </p:txBody>
      </p:sp>
      <p:sp>
        <p:nvSpPr>
          <p:cNvPr id="6" name="Footer Placeholder 4"/>
          <p:cNvSpPr>
            <a:spLocks noGrp="1"/>
          </p:cNvSpPr>
          <p:nvPr>
            <p:ph type="ftr" sz="quarter" idx="11"/>
          </p:nvPr>
        </p:nvSpPr>
        <p:spPr/>
        <p:txBody>
          <a:bodyPr/>
          <a:lstStyle>
            <a:lvl1pPr>
              <a:defRPr/>
            </a:lvl1pPr>
          </a:lstStyle>
          <a:p>
            <a:pPr>
              <a:defRPr/>
            </a:pPr>
            <a:endParaRPr lang="en-CA" dirty="0"/>
          </a:p>
        </p:txBody>
      </p:sp>
      <p:sp>
        <p:nvSpPr>
          <p:cNvPr id="7" name="Slide Number Placeholder 5"/>
          <p:cNvSpPr>
            <a:spLocks noGrp="1"/>
          </p:cNvSpPr>
          <p:nvPr>
            <p:ph type="sldNum" sz="quarter" idx="12"/>
          </p:nvPr>
        </p:nvSpPr>
        <p:spPr/>
        <p:txBody>
          <a:bodyPr/>
          <a:lstStyle>
            <a:lvl1pPr>
              <a:defRPr/>
            </a:lvl1pPr>
          </a:lstStyle>
          <a:p>
            <a:pPr>
              <a:defRPr/>
            </a:pPr>
            <a:fld id="{E29D25EF-2231-4D0D-9EA3-2E1849897688}" type="slidenum">
              <a:rPr lang="en-CA"/>
              <a:pPr>
                <a:defRPr/>
              </a:pPr>
              <a:t>‹#›</a:t>
            </a:fld>
            <a:endParaRPr lang="en-C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CA"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A050777-C97A-47D6-8489-A76D2D3567F7}" type="datetimeFigureOut">
              <a:rPr lang="en-US"/>
              <a:pPr>
                <a:defRPr/>
              </a:pPr>
              <a:t>3/13/2012</a:t>
            </a:fld>
            <a:endParaRPr lang="en-CA" dirty="0"/>
          </a:p>
        </p:txBody>
      </p:sp>
      <p:sp>
        <p:nvSpPr>
          <p:cNvPr id="6" name="Footer Placeholder 4"/>
          <p:cNvSpPr>
            <a:spLocks noGrp="1"/>
          </p:cNvSpPr>
          <p:nvPr>
            <p:ph type="ftr" sz="quarter" idx="11"/>
          </p:nvPr>
        </p:nvSpPr>
        <p:spPr/>
        <p:txBody>
          <a:bodyPr/>
          <a:lstStyle>
            <a:lvl1pPr>
              <a:defRPr/>
            </a:lvl1pPr>
          </a:lstStyle>
          <a:p>
            <a:pPr>
              <a:defRPr/>
            </a:pPr>
            <a:endParaRPr lang="en-CA" dirty="0"/>
          </a:p>
        </p:txBody>
      </p:sp>
      <p:sp>
        <p:nvSpPr>
          <p:cNvPr id="7" name="Slide Number Placeholder 5"/>
          <p:cNvSpPr>
            <a:spLocks noGrp="1"/>
          </p:cNvSpPr>
          <p:nvPr>
            <p:ph type="sldNum" sz="quarter" idx="12"/>
          </p:nvPr>
        </p:nvSpPr>
        <p:spPr/>
        <p:txBody>
          <a:bodyPr/>
          <a:lstStyle>
            <a:lvl1pPr>
              <a:defRPr/>
            </a:lvl1pPr>
          </a:lstStyle>
          <a:p>
            <a:pPr>
              <a:defRPr/>
            </a:pPr>
            <a:fld id="{31F2A23C-2045-4A8D-BA0B-E07DEB72AC77}" type="slidenum">
              <a:rPr lang="en-CA"/>
              <a:pPr>
                <a:defRPr/>
              </a:pPr>
              <a:t>‹#›</a:t>
            </a:fld>
            <a:endParaRPr lang="en-C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2.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CA" smtClean="0"/>
          </a:p>
        </p:txBody>
      </p:sp>
      <p:sp>
        <p:nvSpPr>
          <p:cNvPr id="2051"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97CD3823-2416-4B74-8823-97930217A1D5}" type="datetimeFigureOut">
              <a:rPr lang="en-US"/>
              <a:pPr>
                <a:defRPr/>
              </a:pPr>
              <a:t>3/13/2012</a:t>
            </a:fld>
            <a:endParaRPr lang="en-CA"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CA"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7CCB4740-A455-4572-8083-726E7F0FE768}" type="slidenum">
              <a:rPr lang="en-CA"/>
              <a:pPr>
                <a:defRPr/>
              </a:pPr>
              <a:t>‹#›</a:t>
            </a:fld>
            <a:endParaRPr lang="en-CA" dirty="0"/>
          </a:p>
        </p:txBody>
      </p:sp>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065A5"/>
        </a:solidFill>
        <a:effectLst/>
      </p:bgPr>
    </p:bg>
    <p:spTree>
      <p:nvGrpSpPr>
        <p:cNvPr id="1" name=""/>
        <p:cNvGrpSpPr/>
        <p:nvPr/>
      </p:nvGrpSpPr>
      <p:grpSpPr>
        <a:xfrm>
          <a:off x="0" y="0"/>
          <a:ext cx="0" cy="0"/>
          <a:chOff x="0" y="0"/>
          <a:chExt cx="0" cy="0"/>
        </a:xfrm>
      </p:grpSpPr>
      <p:pic>
        <p:nvPicPr>
          <p:cNvPr id="14" name="Picture 13" descr="bottomWaves_white.png"/>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0" y="5662080"/>
            <a:ext cx="9144000" cy="1195920"/>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1"/>
            <a:ext cx="82296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3" name="Picture 12" descr="NA logo horziontal cmyk.png"/>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457200" y="6248400"/>
            <a:ext cx="2667000" cy="352650"/>
          </a:xfrm>
          <a:prstGeom prst="rect">
            <a:avLst/>
          </a:prstGeom>
        </p:spPr>
      </p:pic>
    </p:spTree>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697" r:id="rId12"/>
  </p:sldLayoutIdLst>
  <p:txStyles>
    <p:titleStyle>
      <a:lvl1pPr algn="ctr" defTabSz="914400" rtl="0" eaLnBrk="1" latinLnBrk="0" hangingPunct="1">
        <a:spcBef>
          <a:spcPct val="0"/>
        </a:spcBef>
        <a:buNone/>
        <a:defRPr sz="4400" kern="1200" baseline="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baseline="0">
          <a:solidFill>
            <a:schemeClr val="bg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baseline="0">
          <a:solidFill>
            <a:schemeClr val="bg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baseline="0">
          <a:solidFill>
            <a:schemeClr val="bg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baseline="0">
          <a:solidFill>
            <a:schemeClr val="bg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baseline="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1676400"/>
            <a:ext cx="7010400" cy="1036638"/>
          </a:xfrm>
        </p:spPr>
        <p:txBody>
          <a:bodyPr rtlCol="0">
            <a:normAutofit fontScale="90000"/>
          </a:bodyPr>
          <a:lstStyle/>
          <a:p>
            <a:pPr algn="l" fontAlgn="auto">
              <a:spcAft>
                <a:spcPts val="0"/>
              </a:spcAft>
              <a:defRPr/>
            </a:pPr>
            <a:r>
              <a:rPr lang="en-CA" sz="12800" b="1" i="1" dirty="0" smtClean="0"/>
              <a:t>Marketing</a:t>
            </a:r>
            <a:r>
              <a:rPr lang="en-CA" sz="8900" b="1" i="1" dirty="0" smtClean="0"/>
              <a:t> </a:t>
            </a:r>
            <a:r>
              <a:rPr lang="en-CA" sz="5300" b="1" dirty="0" smtClean="0"/>
              <a:t/>
            </a:r>
            <a:br>
              <a:rPr lang="en-CA" sz="5300" b="1" dirty="0" smtClean="0"/>
            </a:br>
            <a:r>
              <a:rPr lang="en-CA" sz="5300" b="1" i="1" dirty="0" smtClean="0">
                <a:latin typeface="+mn-lt"/>
              </a:rPr>
              <a:t>It’s about Knowing Your Customer</a:t>
            </a:r>
            <a:endParaRPr lang="en-CA" sz="5300" b="1" i="1" dirty="0">
              <a:latin typeface="+mn-lt"/>
            </a:endParaRPr>
          </a:p>
        </p:txBody>
      </p:sp>
      <p:sp>
        <p:nvSpPr>
          <p:cNvPr id="5124" name="TextBox 4"/>
          <p:cNvSpPr txBox="1">
            <a:spLocks noChangeArrowheads="1"/>
          </p:cNvSpPr>
          <p:nvPr/>
        </p:nvSpPr>
        <p:spPr bwMode="auto">
          <a:xfrm>
            <a:off x="5181600" y="4648200"/>
            <a:ext cx="3657600" cy="923925"/>
          </a:xfrm>
          <a:prstGeom prst="rect">
            <a:avLst/>
          </a:prstGeom>
          <a:noFill/>
          <a:ln w="9525">
            <a:noFill/>
            <a:miter lim="800000"/>
            <a:headEnd/>
            <a:tailEnd/>
          </a:ln>
        </p:spPr>
        <p:txBody>
          <a:bodyPr>
            <a:spAutoFit/>
          </a:bodyPr>
          <a:lstStyle/>
          <a:p>
            <a:r>
              <a:rPr lang="en-CA" b="1" dirty="0">
                <a:latin typeface="Calibri" pitchFamily="34" charset="0"/>
              </a:rPr>
              <a:t>Paul Tilley</a:t>
            </a:r>
          </a:p>
          <a:p>
            <a:r>
              <a:rPr lang="en-CA" dirty="0">
                <a:latin typeface="Calibri" pitchFamily="34" charset="0"/>
              </a:rPr>
              <a:t>College of the North Atlantic</a:t>
            </a:r>
          </a:p>
          <a:p>
            <a:r>
              <a:rPr lang="en-CA" dirty="0">
                <a:latin typeface="Calibri" pitchFamily="34" charset="0"/>
              </a:rPr>
              <a:t>Clarenville Campus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057400" y="1600200"/>
            <a:ext cx="4876800" cy="3886200"/>
          </a:xfrm>
        </p:spPr>
        <p:txBody>
          <a:bodyPr>
            <a:normAutofit/>
          </a:bodyPr>
          <a:lstStyle/>
          <a:p>
            <a:pPr marL="0" indent="0" algn="ctr">
              <a:buNone/>
            </a:pPr>
            <a:r>
              <a:rPr lang="en-CA" sz="4400" b="1" i="1" dirty="0" smtClean="0"/>
              <a:t>Using Marketing effectively to  develop your firm and your industry</a:t>
            </a:r>
            <a:endParaRPr lang="en-CA" sz="4400" b="1" i="1" dirty="0"/>
          </a:p>
        </p:txBody>
      </p:sp>
    </p:spTree>
    <p:extLst>
      <p:ext uri="{BB962C8B-B14F-4D97-AF65-F5344CB8AC3E}">
        <p14:creationId xmlns:p14="http://schemas.microsoft.com/office/powerpoint/2010/main" val="32884463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normAutofit fontScale="90000"/>
          </a:bodyPr>
          <a:lstStyle/>
          <a:p>
            <a:pPr algn="l"/>
            <a:r>
              <a:rPr lang="en-GB" sz="4000" b="1" i="1" dirty="0" smtClean="0"/>
              <a:t>Effective Marketing is all about finding a need…</a:t>
            </a:r>
          </a:p>
        </p:txBody>
      </p:sp>
      <p:sp>
        <p:nvSpPr>
          <p:cNvPr id="10243" name="Rectangle 3"/>
          <p:cNvSpPr>
            <a:spLocks noGrp="1" noChangeArrowheads="1"/>
          </p:cNvSpPr>
          <p:nvPr>
            <p:ph idx="1"/>
          </p:nvPr>
        </p:nvSpPr>
        <p:spPr>
          <a:xfrm>
            <a:off x="990600" y="1600200"/>
            <a:ext cx="7696200" cy="4525963"/>
          </a:xfrm>
        </p:spPr>
        <p:txBody>
          <a:bodyPr/>
          <a:lstStyle/>
          <a:p>
            <a:r>
              <a:rPr lang="en-GB" sz="2800" i="1" dirty="0" smtClean="0"/>
              <a:t>Sometimes satisfying a need proves to be a difficult task.</a:t>
            </a:r>
          </a:p>
          <a:p>
            <a:r>
              <a:rPr lang="en-GB" sz="2800" i="1" dirty="0" smtClean="0"/>
              <a:t>To narrow in on the needs of a diverse group of potential customers, companies often group people/organizations by their needs. These groups are known as Target Markets.</a:t>
            </a:r>
          </a:p>
          <a:p>
            <a:r>
              <a:rPr lang="en-GB" sz="2800" i="1" dirty="0" smtClean="0"/>
              <a:t>Target Markets will respond similarly to a given set of marketing actions.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rtlCol="0">
            <a:normAutofit fontScale="90000"/>
          </a:bodyPr>
          <a:lstStyle/>
          <a:p>
            <a:pPr algn="l" fontAlgn="auto">
              <a:spcAft>
                <a:spcPts val="0"/>
              </a:spcAft>
              <a:defRPr/>
            </a:pPr>
            <a:r>
              <a:rPr lang="en-GB" b="1" i="1" dirty="0"/>
              <a:t>The Marketing Mix</a:t>
            </a:r>
            <a:br>
              <a:rPr lang="en-GB" b="1" i="1" dirty="0"/>
            </a:br>
            <a:r>
              <a:rPr lang="en-GB" b="1" i="1" dirty="0"/>
              <a:t>“The 4 P’s”</a:t>
            </a:r>
          </a:p>
        </p:txBody>
      </p:sp>
      <p:sp>
        <p:nvSpPr>
          <p:cNvPr id="13315" name="Rectangle 3"/>
          <p:cNvSpPr>
            <a:spLocks noGrp="1" noChangeArrowheads="1"/>
          </p:cNvSpPr>
          <p:nvPr>
            <p:ph idx="1"/>
          </p:nvPr>
        </p:nvSpPr>
        <p:spPr>
          <a:xfrm>
            <a:off x="609600" y="1447800"/>
            <a:ext cx="8382000" cy="4419600"/>
          </a:xfrm>
        </p:spPr>
        <p:txBody>
          <a:bodyPr/>
          <a:lstStyle/>
          <a:p>
            <a:r>
              <a:rPr lang="en-GB" sz="2800" i="1" dirty="0" smtClean="0"/>
              <a:t>As a firm, we need to ask, “What can we control (change) , in order to meet the needs of our customer?”</a:t>
            </a:r>
          </a:p>
          <a:p>
            <a:r>
              <a:rPr lang="en-GB" sz="2800" i="1" dirty="0" smtClean="0"/>
              <a:t>We can </a:t>
            </a:r>
            <a:r>
              <a:rPr lang="en-GB" sz="2800" i="1" dirty="0" smtClean="0"/>
              <a:t>control </a:t>
            </a:r>
            <a:r>
              <a:rPr lang="en-GB" sz="2800" i="1" dirty="0" smtClean="0"/>
              <a:t>(change):</a:t>
            </a:r>
          </a:p>
          <a:p>
            <a:pPr lvl="1"/>
            <a:r>
              <a:rPr lang="en-GB" sz="2400" b="1" i="1" dirty="0" smtClean="0"/>
              <a:t>The Product ( The Good, Service or Idea sold)</a:t>
            </a:r>
          </a:p>
          <a:p>
            <a:pPr lvl="1"/>
            <a:r>
              <a:rPr lang="en-GB" sz="2400" b="1" i="1" dirty="0" smtClean="0"/>
              <a:t>The Promotion of the product ( How the product is communicated to the potential buyer)</a:t>
            </a:r>
          </a:p>
          <a:p>
            <a:pPr lvl="1"/>
            <a:r>
              <a:rPr lang="en-GB" sz="2400" b="1" i="1" dirty="0" smtClean="0"/>
              <a:t>The Price of the product (The rate of exchange)</a:t>
            </a:r>
          </a:p>
          <a:p>
            <a:pPr lvl="1"/>
            <a:r>
              <a:rPr lang="en-GB" sz="2400" b="1" i="1" dirty="0" smtClean="0"/>
              <a:t>The Place ( How/where the product is delivered to the  customer)</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14600"/>
            <a:ext cx="8229600" cy="1143000"/>
          </a:xfrm>
        </p:spPr>
        <p:txBody>
          <a:bodyPr>
            <a:normAutofit fontScale="90000"/>
          </a:bodyPr>
          <a:lstStyle/>
          <a:p>
            <a:r>
              <a:rPr lang="en-CA" b="1" i="1" dirty="0" smtClean="0"/>
              <a:t>How can we use Marketing to Satisfy the Needs of an organization?</a:t>
            </a:r>
            <a:endParaRPr lang="en-CA" b="1" i="1" dirty="0"/>
          </a:p>
        </p:txBody>
      </p:sp>
    </p:spTree>
    <p:extLst>
      <p:ext uri="{BB962C8B-B14F-4D97-AF65-F5344CB8AC3E}">
        <p14:creationId xmlns:p14="http://schemas.microsoft.com/office/powerpoint/2010/main" val="29707246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CA" b="1" dirty="0"/>
              <a:t>Organizational Markets Defined</a:t>
            </a:r>
          </a:p>
        </p:txBody>
      </p:sp>
      <p:sp>
        <p:nvSpPr>
          <p:cNvPr id="5123" name="Rectangle 3"/>
          <p:cNvSpPr>
            <a:spLocks noGrp="1" noChangeArrowheads="1"/>
          </p:cNvSpPr>
          <p:nvPr>
            <p:ph idx="1"/>
          </p:nvPr>
        </p:nvSpPr>
        <p:spPr/>
        <p:txBody>
          <a:bodyPr/>
          <a:lstStyle/>
          <a:p>
            <a:r>
              <a:rPr lang="en-CA" dirty="0"/>
              <a:t>Organizational Markets are:</a:t>
            </a:r>
          </a:p>
          <a:p>
            <a:pPr lvl="1"/>
            <a:r>
              <a:rPr lang="en-CA" dirty="0"/>
              <a:t>Organizations that buy products and services </a:t>
            </a:r>
          </a:p>
          <a:p>
            <a:pPr lvl="2"/>
            <a:r>
              <a:rPr lang="en-CA" dirty="0"/>
              <a:t>for either their own use </a:t>
            </a:r>
          </a:p>
          <a:p>
            <a:pPr lvl="2"/>
            <a:r>
              <a:rPr lang="en-CA" dirty="0"/>
              <a:t>or to use in a product that they make; </a:t>
            </a:r>
          </a:p>
          <a:p>
            <a:pPr lvl="2"/>
            <a:r>
              <a:rPr lang="en-CA" dirty="0"/>
              <a:t>or to resell to individuals, or other organizations;</a:t>
            </a:r>
          </a:p>
          <a:p>
            <a:pPr lvl="2"/>
            <a:r>
              <a:rPr lang="en-CA" dirty="0"/>
              <a:t>or to provide a public good. </a:t>
            </a:r>
            <a:endParaRPr lang="en-CA" dirty="0" smtClean="0"/>
          </a:p>
          <a:p>
            <a:pPr lvl="1"/>
            <a:r>
              <a:rPr lang="en-CA" dirty="0" smtClean="0"/>
              <a:t>To meet the needs of Organizational markets we must strive to understand their key characteristics.</a:t>
            </a:r>
            <a:endParaRPr lang="en-CA" dirty="0"/>
          </a:p>
        </p:txBody>
      </p:sp>
    </p:spTree>
    <p:extLst>
      <p:ext uri="{BB962C8B-B14F-4D97-AF65-F5344CB8AC3E}">
        <p14:creationId xmlns:p14="http://schemas.microsoft.com/office/powerpoint/2010/main" val="9375243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normAutofit fontScale="90000"/>
          </a:bodyPr>
          <a:lstStyle/>
          <a:p>
            <a:r>
              <a:rPr lang="en-GB" b="1" dirty="0"/>
              <a:t>Characteristics of Organizational Buyers (1)</a:t>
            </a:r>
          </a:p>
        </p:txBody>
      </p:sp>
      <p:sp>
        <p:nvSpPr>
          <p:cNvPr id="11267" name="Rectangle 3"/>
          <p:cNvSpPr>
            <a:spLocks noGrp="1" noChangeArrowheads="1"/>
          </p:cNvSpPr>
          <p:nvPr>
            <p:ph idx="1"/>
          </p:nvPr>
        </p:nvSpPr>
        <p:spPr/>
        <p:txBody>
          <a:bodyPr/>
          <a:lstStyle/>
          <a:p>
            <a:r>
              <a:rPr lang="en-GB" dirty="0"/>
              <a:t>Demand for their products by other organizations is </a:t>
            </a:r>
            <a:r>
              <a:rPr lang="en-GB" b="1" dirty="0"/>
              <a:t>derived</a:t>
            </a:r>
            <a:r>
              <a:rPr lang="en-GB" dirty="0"/>
              <a:t> from consumer demand for end products. </a:t>
            </a:r>
            <a:endParaRPr lang="en-GB" dirty="0" smtClean="0"/>
          </a:p>
          <a:p>
            <a:pPr lvl="1"/>
            <a:r>
              <a:rPr lang="en-GB" dirty="0" err="1" smtClean="0"/>
              <a:t>E.g</a:t>
            </a:r>
            <a:r>
              <a:rPr lang="en-GB" dirty="0" smtClean="0"/>
              <a:t>  Exxon-Mobil </a:t>
            </a:r>
            <a:r>
              <a:rPr lang="en-GB" dirty="0"/>
              <a:t>will </a:t>
            </a:r>
            <a:r>
              <a:rPr lang="en-GB" dirty="0" smtClean="0"/>
              <a:t>produce more oil from more challenging sources (Grand Banks) if consumers demand more oil and are willing to pay for it.</a:t>
            </a:r>
            <a:endParaRPr lang="en-GB" dirty="0"/>
          </a:p>
          <a:p>
            <a:endParaRPr lang="en-GB" dirty="0"/>
          </a:p>
        </p:txBody>
      </p:sp>
    </p:spTree>
    <p:extLst>
      <p:ext uri="{BB962C8B-B14F-4D97-AF65-F5344CB8AC3E}">
        <p14:creationId xmlns:p14="http://schemas.microsoft.com/office/powerpoint/2010/main" val="18873128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normAutofit fontScale="90000"/>
          </a:bodyPr>
          <a:lstStyle/>
          <a:p>
            <a:r>
              <a:rPr lang="en-GB" b="1" dirty="0"/>
              <a:t>Characteristics of Organizational Buyers (2)</a:t>
            </a:r>
          </a:p>
        </p:txBody>
      </p:sp>
      <p:sp>
        <p:nvSpPr>
          <p:cNvPr id="12291" name="Rectangle 3"/>
          <p:cNvSpPr>
            <a:spLocks noGrp="1" noChangeArrowheads="1"/>
          </p:cNvSpPr>
          <p:nvPr>
            <p:ph idx="1"/>
          </p:nvPr>
        </p:nvSpPr>
        <p:spPr/>
        <p:txBody>
          <a:bodyPr/>
          <a:lstStyle/>
          <a:p>
            <a:r>
              <a:rPr lang="en-GB" b="1" dirty="0"/>
              <a:t>There are fewer organizational buyers</a:t>
            </a:r>
            <a:r>
              <a:rPr lang="en-GB" dirty="0"/>
              <a:t> than there are end consumer buyers.</a:t>
            </a:r>
          </a:p>
          <a:p>
            <a:pPr lvl="1"/>
            <a:r>
              <a:rPr lang="en-GB" dirty="0"/>
              <a:t>E.g.  There are 30 million people in Canada -- all potential buyers.  However there are fewer organizations in the marketplace -- fewer organizational buyers.</a:t>
            </a:r>
          </a:p>
        </p:txBody>
      </p:sp>
    </p:spTree>
    <p:extLst>
      <p:ext uri="{BB962C8B-B14F-4D97-AF65-F5344CB8AC3E}">
        <p14:creationId xmlns:p14="http://schemas.microsoft.com/office/powerpoint/2010/main" val="218176374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normAutofit fontScale="90000"/>
          </a:bodyPr>
          <a:lstStyle/>
          <a:p>
            <a:r>
              <a:rPr lang="en-GB" b="1" dirty="0"/>
              <a:t>Characteristics of Organizational Buyers (3)</a:t>
            </a:r>
          </a:p>
        </p:txBody>
      </p:sp>
      <p:sp>
        <p:nvSpPr>
          <p:cNvPr id="13315" name="Rectangle 3"/>
          <p:cNvSpPr>
            <a:spLocks noGrp="1" noChangeArrowheads="1"/>
          </p:cNvSpPr>
          <p:nvPr>
            <p:ph idx="1"/>
          </p:nvPr>
        </p:nvSpPr>
        <p:spPr/>
        <p:txBody>
          <a:bodyPr/>
          <a:lstStyle/>
          <a:p>
            <a:r>
              <a:rPr lang="en-GB" dirty="0"/>
              <a:t>The </a:t>
            </a:r>
            <a:r>
              <a:rPr lang="en-GB" b="1" dirty="0"/>
              <a:t>buying objectives</a:t>
            </a:r>
            <a:r>
              <a:rPr lang="en-GB" dirty="0"/>
              <a:t> of organizations are </a:t>
            </a:r>
            <a:r>
              <a:rPr lang="en-GB" dirty="0" smtClean="0"/>
              <a:t>very </a:t>
            </a:r>
            <a:r>
              <a:rPr lang="en-GB" dirty="0"/>
              <a:t>rational and specific.  </a:t>
            </a:r>
          </a:p>
          <a:p>
            <a:r>
              <a:rPr lang="en-GB" dirty="0"/>
              <a:t>The normal objective is to reduce cost while maximizing profit</a:t>
            </a:r>
            <a:r>
              <a:rPr lang="en-GB" dirty="0" smtClean="0"/>
              <a:t>.</a:t>
            </a:r>
          </a:p>
          <a:p>
            <a:pPr lvl="1"/>
            <a:r>
              <a:rPr lang="en-GB" dirty="0" smtClean="0"/>
              <a:t>E.g.  The oil companies specifications are clearly spelled out. </a:t>
            </a:r>
            <a:endParaRPr lang="en-GB" dirty="0"/>
          </a:p>
        </p:txBody>
      </p:sp>
    </p:spTree>
    <p:extLst>
      <p:ext uri="{BB962C8B-B14F-4D97-AF65-F5344CB8AC3E}">
        <p14:creationId xmlns:p14="http://schemas.microsoft.com/office/powerpoint/2010/main" val="183349990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normAutofit fontScale="90000"/>
          </a:bodyPr>
          <a:lstStyle/>
          <a:p>
            <a:r>
              <a:rPr lang="en-GB" b="1" dirty="0"/>
              <a:t>Characteristics of Organizational Buyers (4)</a:t>
            </a:r>
          </a:p>
        </p:txBody>
      </p:sp>
      <p:sp>
        <p:nvSpPr>
          <p:cNvPr id="14339" name="Rectangle 3"/>
          <p:cNvSpPr>
            <a:spLocks noGrp="1" noChangeArrowheads="1"/>
          </p:cNvSpPr>
          <p:nvPr>
            <p:ph idx="1"/>
          </p:nvPr>
        </p:nvSpPr>
        <p:spPr/>
        <p:txBody>
          <a:bodyPr/>
          <a:lstStyle/>
          <a:p>
            <a:r>
              <a:rPr lang="en-GB" dirty="0"/>
              <a:t>The </a:t>
            </a:r>
            <a:r>
              <a:rPr lang="en-GB" b="1" dirty="0"/>
              <a:t>Buying Criteria</a:t>
            </a:r>
            <a:r>
              <a:rPr lang="en-GB" dirty="0"/>
              <a:t> is very well known and adhered to by organizations.</a:t>
            </a:r>
            <a:endParaRPr lang="en-GB" sz="2400" dirty="0"/>
          </a:p>
          <a:p>
            <a:r>
              <a:rPr lang="en-GB" sz="1600" dirty="0"/>
              <a:t>Operates within the minimum cost/maximum revenue framework.</a:t>
            </a:r>
          </a:p>
          <a:p>
            <a:pPr lvl="1"/>
            <a:r>
              <a:rPr lang="en-GB" sz="1600" dirty="0"/>
              <a:t>Common criteria include, </a:t>
            </a:r>
          </a:p>
          <a:p>
            <a:pPr lvl="3"/>
            <a:r>
              <a:rPr lang="en-GB" sz="1600" dirty="0"/>
              <a:t>Price</a:t>
            </a:r>
          </a:p>
          <a:p>
            <a:pPr lvl="3"/>
            <a:r>
              <a:rPr lang="en-GB" sz="1600" dirty="0"/>
              <a:t>Quality</a:t>
            </a:r>
          </a:p>
          <a:p>
            <a:pPr lvl="3"/>
            <a:r>
              <a:rPr lang="en-GB" sz="1600" dirty="0"/>
              <a:t>delivery time</a:t>
            </a:r>
          </a:p>
          <a:p>
            <a:pPr lvl="3"/>
            <a:r>
              <a:rPr lang="en-GB" sz="1600" dirty="0"/>
              <a:t>technical capability</a:t>
            </a:r>
          </a:p>
          <a:p>
            <a:pPr lvl="3"/>
            <a:r>
              <a:rPr lang="en-GB" sz="1600" dirty="0"/>
              <a:t>warranties</a:t>
            </a:r>
          </a:p>
          <a:p>
            <a:pPr lvl="3"/>
            <a:r>
              <a:rPr lang="en-GB" sz="1600" dirty="0"/>
              <a:t>past performance</a:t>
            </a:r>
          </a:p>
          <a:p>
            <a:pPr lvl="3"/>
            <a:r>
              <a:rPr lang="en-GB" sz="1600" dirty="0"/>
              <a:t>production facilities &amp; capacity</a:t>
            </a:r>
          </a:p>
        </p:txBody>
      </p:sp>
    </p:spTree>
    <p:extLst>
      <p:ext uri="{BB962C8B-B14F-4D97-AF65-F5344CB8AC3E}">
        <p14:creationId xmlns:p14="http://schemas.microsoft.com/office/powerpoint/2010/main" val="247349434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normAutofit fontScale="90000"/>
          </a:bodyPr>
          <a:lstStyle/>
          <a:p>
            <a:r>
              <a:rPr lang="en-GB" b="1" dirty="0"/>
              <a:t>Characteristics of Organizational Buyers (5)</a:t>
            </a:r>
          </a:p>
        </p:txBody>
      </p:sp>
      <p:sp>
        <p:nvSpPr>
          <p:cNvPr id="15363" name="Rectangle 3"/>
          <p:cNvSpPr>
            <a:spLocks noGrp="1" noChangeArrowheads="1"/>
          </p:cNvSpPr>
          <p:nvPr>
            <p:ph idx="1"/>
          </p:nvPr>
        </p:nvSpPr>
        <p:spPr/>
        <p:txBody>
          <a:bodyPr/>
          <a:lstStyle/>
          <a:p>
            <a:r>
              <a:rPr lang="en-GB" dirty="0"/>
              <a:t>The </a:t>
            </a:r>
            <a:r>
              <a:rPr lang="en-GB" b="1" dirty="0"/>
              <a:t>Size of the order</a:t>
            </a:r>
            <a:r>
              <a:rPr lang="en-GB" dirty="0"/>
              <a:t> that organizational buyers make is usually large.</a:t>
            </a:r>
          </a:p>
          <a:p>
            <a:pPr lvl="2"/>
            <a:r>
              <a:rPr lang="en-GB" dirty="0" smtClean="0"/>
              <a:t>Hibernia </a:t>
            </a:r>
            <a:r>
              <a:rPr lang="en-GB" dirty="0"/>
              <a:t>buys </a:t>
            </a:r>
            <a:r>
              <a:rPr lang="en-GB" dirty="0" smtClean="0"/>
              <a:t>500 </a:t>
            </a:r>
            <a:r>
              <a:rPr lang="en-GB" dirty="0"/>
              <a:t>pairs of shoes from Terra Shoes. </a:t>
            </a:r>
          </a:p>
          <a:p>
            <a:pPr lvl="2"/>
            <a:r>
              <a:rPr lang="en-GB" dirty="0"/>
              <a:t>You (a consumer) buy only one pair </a:t>
            </a:r>
          </a:p>
        </p:txBody>
      </p:sp>
    </p:spTree>
    <p:extLst>
      <p:ext uri="{BB962C8B-B14F-4D97-AF65-F5344CB8AC3E}">
        <p14:creationId xmlns:p14="http://schemas.microsoft.com/office/powerpoint/2010/main" val="18488766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AutoShape 10" descr="data:image/jpg;base64,/9j/4AAQSkZJRgABAQAAAQABAAD/2wCEAAkGBhQSERUSEBQVFRUWFxgYGRgXGBcXGhgYHBkVGhcdGBgYHCYeGBkjGhQUIC8gJSkpLSwsGB4xNTAqNSYrLCkBCQoKDgwOGQ8PGTMkHyQsLik1LCwsLDQpLzQvKSwpLSwvMC0sLDIvMCwsLS0sNSkvNiwsKiwsLCwsLCwpLC0pLf/AABEIAGAA8AMBIgACEQEDEQH/xAAcAAACAwEBAQEAAAAAAAAAAAAABwQFBgMBAgj/xAA+EAACAAQEAwUGBAQFBQEAAAABAgADBBEFBhIhMUFRByJhcYETMpGhscEUQlJyI2LR4TM1gqLwF1OSsvEW/8QAGgEAAgMBAQAAAAAAAAAAAAAAAAMBAgQFBv/EAC4RAAICAQQAAwYGAwAAAAAAAAABAgMRBBIhMRNBUQUiM2Fx0SMygZGx8BRSwf/aAAwDAQACEQMRAD8AeMEEEABBFPjObKel/wAWZ3v0ru39vWM+/aDOfenoZrLyZ2CA+lvvDY0zazjj58fyUc4o3EEL5u0WqTebQkDqrk/RTE3D+1Knf/ER5fjs4+W/yi/+NZjKWfo0yPFj5m0giJQYpKnrrkurj+U3t5jiPWJcIaa4YzsIIIIgAggggAIIIIACCCCAAggggAIIIIACCCAwAEEV2KVU1AdCoFtuzN9Ftv6mMNiuf56zElynS7kLdkBtcgXhcrEngRZfGDSafIyrwREw2fqlqdWo82sFuethsIlwweEEEEABBBBAARhc8Z59iPZSN3J03HEtwsvrzjUY9XeykswNidh4dT6AGE3haGqri3JNl8CbgfIGNVMEou2XkJm25KCNFlvAHdtZAeady53CeCX/APbiY3FPlheMxixifhWHrJlhQN+cTYzym5vMhySjwipfLUo8iPWMjmzIShGnIwUqCxY7bD9XUQxI8ZQRY7xMJuEt0SJLcsMR2SqeaKpJ93VRwCkqZn7v5PA8YeEprgE7bRApsERZhmWuxixibbZWS3MiMVFYQQRxqKlZalnYKo4kmwjPvn6QSRJSdOtxMuWSvxNoS5xj2x9dM7OYr7GmgjLyO0OmJs4mSzz1Lw8wCSI0FHXJNUPKdXU8CpuP/sRGcZdMmyiyrmccEiCCPDFxJ7BFfUY3KU6dRZuigsflHNMwSybEMD4i0ZZaumPcvt+4xVzfSLSCOFPVq/usD9R5iO8aIyjNbovKKNNcMII8MVNbm2llNpeemroDqPy4QyMXLhLJVtLst4IpP/2NNbVrNuuk/wBIh/8AUei1BRMZmJsFWW7EnoABcxfwbP8AV/sV3x9S+r0Bltf9LfQwlMTS9dKH8w+8Oiom6pDNYi6MbMLEd08RyMJir3xCX+77GMVnxEZL/jVjnwmXpkoB0iZHChH8NfIQVlakpS81gijmTaH5wb0m3hHeCMu/aFI4ok50/WJZ0/E2iRh+eKaawQPoZuAfYE9Aw2v6xRWwzjJoekuS3bWaCCI1dWCUhcgkC2wtfcgc/OI5xlQ/syrBtapy/MpZW4+6bFb9QYYZjO9otcFlhb76WP0H9YyHZXIDTnJ/UPpF92rU+8l+RDp690j7/CM52Y1YSsKHbUAR5rx+R+UdJxzpE1/eTMni5jngggjmmkII8vHB8Qlg6TMQEciyg/C8SlkCRHOfOCKWbYAXMcXxWSvvTZY83UfeKvM1cPwwZGDK7DcEEEC52I4+7FbG4RcmMph4tih6mHxrGjWVglNf2aDUUHPeyr6nifAiNph2CMyDWdC22RdgB4AbCFvkXv18zVzsf9x/tDpAhNK93d5s1654s8NdR4SMfmTJAmoSh74HdJ4+XlC9wbMM2gnaxfTe02XyYA2P+ob2P2MPIiFF2j4SJc6YyjZrN8Rv8wYpetrU0bfZlniKWnnymsjWo6xZstZks3VgGB8DvFBm/HTKUIhsznSPC/E+m8U/ZTihai0E/wCGXA8gT/WIOaH1VMq/C4jHrLd9ldHlLl/T0/U5qr2Sl8jQYLh7zF2OhPm3iTzMT6rLFx3XN/GLXDZYEpAOgiTHU2xxtxwZ9zzkws8zJR1AlXTn/wA4iNTgmLLUSg42YbMOhHH0iJmClv3uoIjMZLrylVMl32NvjuP6RxtHmjUzoXX9Zqt9+tT8zpn/ADMwIp5TadbBCRxJJAPoL+sT8CwYGXpkoqJwuQCzeLEi5Jhc5qr71KsfyTDfzDHV94c2BsDIQrwtHqNTF1xjFdf9OZU92ZPsXGdcpvIHtpeyE2YLsN+BtyiJkLEGed+GdgCASjWF7Dit7X4biGnjtKJlNNRuBRvkLj6QkcGOnEpej8pJPla33EMhPxNPJS8iHHbamvMd1RI0U7i9+42/pCbnf5hL/d9jDlrWvTuT/wBs/SE1N/zCX+77GONP4iE3/HgOmXOCSQzcAtz8IWdbiprK0q41JKFwn5SxNlB6jYk9bRuMem2o/PQPn/aFnk2oIrJpVPaMSCF1KvAtxZuA3ERN5sUX12ei09bjp52x76+nqMunwNnUGY5G2wHIeXKFx2gYXLpX2ZSWBJUcj4jlf7Rr6+fVzSRNmrTp+iR33I8Zh2Hp8I40uTUb3JVieMyYdbn1PD0i04uzjBXT2rSy37sv0XX6v7Z+p17M8deppfZVKkshspce+mxF78SOF/ARtDIU76RyPAciSPgST6xWYLl5afcG5i3hyWFgwTluk5Y7M/njBzUUjhRd076+JHEeoJhLUtW0mck5PeRr+fUeouI/RBEKrPuSWR2n04urbso68yv9I6WjvjFOufTMd1bfvR7GNgmLpUyEnSzcMPUHmD0IMWEIbLGa5tFMJTdSe/LbYHx6q3j9Ya+DZ6pagC0wS2/RMIU+h4H0MKv0sq3mPKL12qXfDLmvpPaIV1Ovih0nyva49IxFTk9ULPLlvcAm7Ox9T1jfK4IuDcdRvEDGMTlSpb+1mKvdOxIBOx4DiYRXOaeIsZJRfLEnj1azzkSYBbUgI6gsL/EQy8bVmw0sqgCXZgqiwCAWIA6AH5QpsSxATapNG/fThv8AmHSHzg8sNTqp3BUg+RjR7QW7EPkGin4UlZjp5ExlatEmvlufdc6T68PmBD3Rri8JTOGUnpphKKWlE3FuK/2HWNbk/tJlNLWVVuEmKLaz7r+JI91vOOTU9nuyO3rqlqPxqefVef7DAhY9rVWq366FHzaNXiGfaSWvdmiax4JL7xJ5cIX1bh0+tqPa1K6btdZXPw1DkBttxNom338RiJ0qenbtsWOMJPtsv+y3D2WnseJUk+bb/cRyzBKJIYcVP0MbbAML9jKAPE8Yo804aVJmKLqeI8Yx63TSk4219x/gzV2ptqXmaPBqgPJRh0ETYw2V8xpKvKc2Xl/KfLpGrfG5IFzNS3n9o1V6quUct4fzEyrknwjjj8wLKJPLf5GF/kgGZVNM5FrDyF/uYtc14m9SPZywUl/qOxb9o+/CLfJmA+xTURbawHQQjT177p3tcPCX6eZeT2wUTHdpGU3Wc0+SupH3ZRxDcyOoMSuz/PYloKWoDd3ZGAJ26MOO3WGVUU6uulhcGMzjGUFEuY0kkNpJA8t7fKO4tRviq7FlevoYnXhuUSLmrOYKfhqYFps0aRfugA8Tv4X34CKHJ2UCJuonUxILNy25L4fWMicQKVIm3LWuCOBI4EeBh0ZWxGROkBqcggbMODK3RhyMM1NUqoqMV7vr8ytU1J5fZNxJbSJg/kP0hMTP8wl/u+xhwZjrllU0xn4aSB1JOwAhKNii/i1mkGwbfbzjkT+ImIvf40PkODMEgvQtp3KoGH+nc/K8KHBcQEirSa3uE2f9p5+hAMOXAcblVMv+EWIAAJKMov0uwsfSFfnbKjU01nlqTKY32F9P9oi2LypxPT+zr6p1yom+H0xt01HLIDqAbgEHjEu0JvKfaM9KolP/ABJQ4C9mT9p5jwPxjYDtWpTYKk5nPBFUFifCzReN0WZ7fZ90Hwsr1RtYIrcHr5k1dU1BLJ4S76mUfzkbavAcOpiyhyMElteAj4mygwswuDH3BAQYzHezyVOJZQL/AAPxEZSf2aMp2128CD9RDeghkbZx/KyHGL7Qp6TIlveE4+Aa30EXFNkdOVOCesxmf5E2hgRlM4YxNWZKkU7FXY3NrX3OlRuD4n0ES77H3JkbIryONLkMXudK+CgAfKNXS04RQo4CKLJeMtOlMs1i0xG3JtcqeHwII9I6Ylm+QheWHOsBhcAkBrGwv1vCixb1dEkxdLi8ZiqyDLLalCH9yg/URXU2M1LUU2b7VtSTV37vukAEcOFzePrFM0Tfw9N7NyJjKzORYk2JXp4MfSDBKbXRc0mWGQWXQn7FVT8QLxaYfgiSjfi3UxksRzRNNLTmXMImMWDkWuSth053v6RpazMcmmCy5zkzAovYXN7cTbYXiMA232XMfMyWGFmFwYr6XMMmZKeajXVBdhY6hz3XjEelzfTzHREZizmwGk7efSJIItfkxHOpNj4x802W3TgUHiFF/jaO+JZvkIXlhzrAYXAJAax2v1vELKmPn8PNm1U0kK4F2t+kbCw3JJiNq7Jyy1pcvKG1TDrbxixqqhZaF22VR/y0VNPnGndlTUylvdLKVBvsN/OIWf64y6dTyLW9dLWhtUN81EpOW2LZn8TzlPqZpk0z+xRfffiQDwHix32FvOPuRlZZovM/ETyfzTJjW/8AFeEUvZpIWbOmK/HVqt1FrfKx+MN5EAFgLCH3TlXNwhwkUhFSjl8ipxns4YAvJXQRyuSD5339YzGFYxNoKgTBcFTaYnJl5g9dtwetofxEKPtYokE9FlAa3UAgdSSB8odpr5SzXPlYZS2tLEl2NSnnrNlhkOzC4PgRFHMyUhbUWN475MUimVTyAA9BaL6OcaSuw7CvZfnJHSJVZRLMXS4uI7wQEGJxDs3lu2oBD5qI+8NyJ7I90qn7QAfiI2cERhFt8sYyRKDDxKFhuepiXBBElQggggAIIIIAPCYW8t59TWPOpgpZTdS1rBfdXjztv8YZMEAC7wSbMpa/TPAUzNmta3fNwRbb3rRxwycKdqmTPls0x1Kr3bknvfI3Bv4QybQaecAGGylS+0oqlP1E289AI+dorslUPtagat1RGNvPa3+4wy7QQAKzCsOP41JDb6Ju/kpuT66R8YtqiYKXEXm1KEo2oq1r8QLW8Ra0b2PCoPGABeYVTsy1k9VKymlzAoOwN2uLcth9YucgUiewMzSC2s96wvYADY8ufxjVWj2ABa4ZOFO1TJny2aY6lV7tyT3uvI3Bv4R1wSWhoZ/tFdl9op/h2LA6RZtza3WGJp5wWgAWkrEZiNKFNOaceHs3QErwstze48QRa0brHsIWqp3kv+YbW4hhwI8RFiEA4CPYlNp5QNZETPwaqop+uXfUp2ZePqD9I1uH9ptQFAm0pc9U1L8RpYRv6vDZcz31B8YrGyhJvtcRqlqt6/EimJVW38rwUTZ2q5otJpBKv+ec+w9LAn5xAostNMmmZMczpze9MIsqjog5Dx+kbKTlmUvUxZyadUFlAEJlbxiKwhijjlvJ8UNIJaBByjvBBCiwQQQQAEEEEABBBBAB/9k="/>
          <p:cNvSpPr>
            <a:spLocks noChangeAspect="1" noChangeArrowheads="1"/>
          </p:cNvSpPr>
          <p:nvPr/>
        </p:nvSpPr>
        <p:spPr bwMode="auto">
          <a:xfrm>
            <a:off x="0" y="-100013"/>
            <a:ext cx="2286000" cy="914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CA" dirty="0"/>
          </a:p>
        </p:txBody>
      </p:sp>
      <p:pic>
        <p:nvPicPr>
          <p:cNvPr id="14339" name="Picture 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750" y="1752600"/>
            <a:ext cx="1670050" cy="312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340" name="Title 5"/>
          <p:cNvSpPr>
            <a:spLocks noGrp="1"/>
          </p:cNvSpPr>
          <p:nvPr>
            <p:ph type="title"/>
          </p:nvPr>
        </p:nvSpPr>
        <p:spPr/>
        <p:txBody>
          <a:bodyPr/>
          <a:lstStyle/>
          <a:p>
            <a:r>
              <a:rPr lang="en-CA" sz="4400" dirty="0" smtClean="0"/>
              <a:t>About Me…</a:t>
            </a:r>
          </a:p>
        </p:txBody>
      </p:sp>
      <p:sp>
        <p:nvSpPr>
          <p:cNvPr id="14341" name="TextBox 6"/>
          <p:cNvSpPr txBox="1">
            <a:spLocks noChangeArrowheads="1"/>
          </p:cNvSpPr>
          <p:nvPr/>
        </p:nvSpPr>
        <p:spPr bwMode="auto">
          <a:xfrm>
            <a:off x="2590800" y="2315151"/>
            <a:ext cx="6378575"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defRPr>
                <a:solidFill>
                  <a:schemeClr val="tx1"/>
                </a:solidFill>
                <a:latin typeface="Constantia" pitchFamily="18" charset="0"/>
              </a:defRPr>
            </a:lvl1pPr>
            <a:lvl2pPr marL="742950" indent="-285750">
              <a:defRPr>
                <a:solidFill>
                  <a:schemeClr val="tx1"/>
                </a:solidFill>
                <a:latin typeface="Constantia" pitchFamily="18" charset="0"/>
              </a:defRPr>
            </a:lvl2pPr>
            <a:lvl3pPr marL="1143000" indent="-228600">
              <a:defRPr>
                <a:solidFill>
                  <a:schemeClr val="tx1"/>
                </a:solidFill>
                <a:latin typeface="Constantia" pitchFamily="18" charset="0"/>
              </a:defRPr>
            </a:lvl3pPr>
            <a:lvl4pPr marL="1600200" indent="-228600">
              <a:defRPr>
                <a:solidFill>
                  <a:schemeClr val="tx1"/>
                </a:solidFill>
                <a:latin typeface="Constantia" pitchFamily="18" charset="0"/>
              </a:defRPr>
            </a:lvl4pPr>
            <a:lvl5pPr marL="2057400" indent="-228600">
              <a:defRPr>
                <a:solidFill>
                  <a:schemeClr val="tx1"/>
                </a:solidFill>
                <a:latin typeface="Constantia" pitchFamily="18" charset="0"/>
              </a:defRPr>
            </a:lvl5pPr>
            <a:lvl6pPr marL="2514600" indent="-228600" fontAlgn="base">
              <a:spcBef>
                <a:spcPct val="0"/>
              </a:spcBef>
              <a:spcAft>
                <a:spcPct val="0"/>
              </a:spcAft>
              <a:defRPr>
                <a:solidFill>
                  <a:schemeClr val="tx1"/>
                </a:solidFill>
                <a:latin typeface="Constantia" pitchFamily="18" charset="0"/>
              </a:defRPr>
            </a:lvl6pPr>
            <a:lvl7pPr marL="2971800" indent="-228600" fontAlgn="base">
              <a:spcBef>
                <a:spcPct val="0"/>
              </a:spcBef>
              <a:spcAft>
                <a:spcPct val="0"/>
              </a:spcAft>
              <a:defRPr>
                <a:solidFill>
                  <a:schemeClr val="tx1"/>
                </a:solidFill>
                <a:latin typeface="Constantia" pitchFamily="18" charset="0"/>
              </a:defRPr>
            </a:lvl7pPr>
            <a:lvl8pPr marL="3429000" indent="-228600" fontAlgn="base">
              <a:spcBef>
                <a:spcPct val="0"/>
              </a:spcBef>
              <a:spcAft>
                <a:spcPct val="0"/>
              </a:spcAft>
              <a:defRPr>
                <a:solidFill>
                  <a:schemeClr val="tx1"/>
                </a:solidFill>
                <a:latin typeface="Constantia" pitchFamily="18" charset="0"/>
              </a:defRPr>
            </a:lvl8pPr>
            <a:lvl9pPr marL="3886200" indent="-228600" fontAlgn="base">
              <a:spcBef>
                <a:spcPct val="0"/>
              </a:spcBef>
              <a:spcAft>
                <a:spcPct val="0"/>
              </a:spcAft>
              <a:defRPr>
                <a:solidFill>
                  <a:schemeClr val="tx1"/>
                </a:solidFill>
                <a:latin typeface="Constantia" pitchFamily="18" charset="0"/>
              </a:defRPr>
            </a:lvl9pPr>
          </a:lstStyle>
          <a:p>
            <a:pPr>
              <a:buFont typeface="Arial" charset="0"/>
              <a:buChar char="•"/>
            </a:pPr>
            <a:r>
              <a:rPr lang="en-CA" dirty="0">
                <a:solidFill>
                  <a:schemeClr val="bg1"/>
                </a:solidFill>
                <a:latin typeface="+mn-lt"/>
              </a:rPr>
              <a:t>22 years experience teaching </a:t>
            </a:r>
            <a:r>
              <a:rPr lang="en-CA" dirty="0" smtClean="0">
                <a:solidFill>
                  <a:schemeClr val="bg1"/>
                </a:solidFill>
                <a:latin typeface="+mn-lt"/>
              </a:rPr>
              <a:t>business / Marketing</a:t>
            </a:r>
            <a:endParaRPr lang="en-CA" dirty="0">
              <a:solidFill>
                <a:schemeClr val="bg1"/>
              </a:solidFill>
              <a:latin typeface="+mn-lt"/>
            </a:endParaRPr>
          </a:p>
          <a:p>
            <a:pPr>
              <a:buFont typeface="Arial" charset="0"/>
              <a:buChar char="•"/>
            </a:pPr>
            <a:r>
              <a:rPr lang="en-CA" dirty="0" smtClean="0">
                <a:solidFill>
                  <a:schemeClr val="bg1"/>
                </a:solidFill>
                <a:latin typeface="+mn-lt"/>
              </a:rPr>
              <a:t>Graduated Memorial University with Arts and Business Degrees</a:t>
            </a:r>
          </a:p>
          <a:p>
            <a:pPr>
              <a:buFont typeface="Arial" charset="0"/>
              <a:buChar char="•"/>
            </a:pPr>
            <a:r>
              <a:rPr lang="en-CA" dirty="0" smtClean="0">
                <a:solidFill>
                  <a:schemeClr val="bg1"/>
                </a:solidFill>
                <a:latin typeface="+mn-lt"/>
              </a:rPr>
              <a:t>Business </a:t>
            </a:r>
            <a:r>
              <a:rPr lang="en-CA" dirty="0">
                <a:solidFill>
                  <a:schemeClr val="bg1"/>
                </a:solidFill>
                <a:latin typeface="+mn-lt"/>
              </a:rPr>
              <a:t>Admin (Marketing) at College of the North Atlantic</a:t>
            </a:r>
          </a:p>
          <a:p>
            <a:pPr>
              <a:buFont typeface="Arial" charset="0"/>
              <a:buChar char="•"/>
            </a:pPr>
            <a:r>
              <a:rPr lang="en-CA" dirty="0" smtClean="0">
                <a:solidFill>
                  <a:schemeClr val="bg1"/>
                </a:solidFill>
                <a:latin typeface="+mn-lt"/>
              </a:rPr>
              <a:t>Consultant &amp; Community Volunteer</a:t>
            </a:r>
          </a:p>
          <a:p>
            <a:pPr>
              <a:buFont typeface="Arial" charset="0"/>
              <a:buChar char="•"/>
            </a:pPr>
            <a:r>
              <a:rPr lang="en-CA" dirty="0" smtClean="0">
                <a:solidFill>
                  <a:schemeClr val="bg1"/>
                </a:solidFill>
                <a:latin typeface="+mn-lt"/>
              </a:rPr>
              <a:t>Serve/Served </a:t>
            </a:r>
            <a:r>
              <a:rPr lang="en-CA" dirty="0">
                <a:solidFill>
                  <a:schemeClr val="bg1"/>
                </a:solidFill>
                <a:latin typeface="+mn-lt"/>
              </a:rPr>
              <a:t>on several </a:t>
            </a:r>
            <a:r>
              <a:rPr lang="en-CA" dirty="0" smtClean="0">
                <a:solidFill>
                  <a:schemeClr val="bg1"/>
                </a:solidFill>
                <a:latin typeface="+mn-lt"/>
              </a:rPr>
              <a:t>Boards including chairing the Discovery Regional </a:t>
            </a:r>
            <a:r>
              <a:rPr lang="en-CA" dirty="0">
                <a:solidFill>
                  <a:schemeClr val="bg1"/>
                </a:solidFill>
                <a:latin typeface="+mn-lt"/>
              </a:rPr>
              <a:t>D</a:t>
            </a:r>
            <a:r>
              <a:rPr lang="en-CA" dirty="0" smtClean="0">
                <a:solidFill>
                  <a:schemeClr val="bg1"/>
                </a:solidFill>
                <a:latin typeface="+mn-lt"/>
              </a:rPr>
              <a:t>evelopment Board</a:t>
            </a:r>
            <a:endParaRPr lang="en-CA" dirty="0">
              <a:solidFill>
                <a:schemeClr val="bg1"/>
              </a:solidFill>
              <a:latin typeface="+mn-lt"/>
            </a:endParaRPr>
          </a:p>
          <a:p>
            <a:pPr>
              <a:buFont typeface="Arial" charset="0"/>
              <a:buChar char="•"/>
            </a:pPr>
            <a:r>
              <a:rPr lang="en-CA" dirty="0" smtClean="0">
                <a:solidFill>
                  <a:schemeClr val="bg1"/>
                </a:solidFill>
                <a:latin typeface="+mn-lt"/>
              </a:rPr>
              <a:t>Emerging Media Guru - </a:t>
            </a:r>
            <a:r>
              <a:rPr lang="en-CA" dirty="0">
                <a:solidFill>
                  <a:schemeClr val="bg1"/>
                </a:solidFill>
                <a:latin typeface="+mn-lt"/>
              </a:rPr>
              <a:t>Local TV </a:t>
            </a:r>
            <a:r>
              <a:rPr lang="en-CA" dirty="0" smtClean="0">
                <a:solidFill>
                  <a:schemeClr val="bg1"/>
                </a:solidFill>
                <a:latin typeface="+mn-lt"/>
              </a:rPr>
              <a:t>Producer , Web </a:t>
            </a:r>
            <a:r>
              <a:rPr lang="en-CA" dirty="0">
                <a:solidFill>
                  <a:schemeClr val="bg1"/>
                </a:solidFill>
                <a:latin typeface="+mn-lt"/>
              </a:rPr>
              <a:t>Editor, </a:t>
            </a:r>
            <a:r>
              <a:rPr lang="en-CA" dirty="0" smtClean="0">
                <a:solidFill>
                  <a:schemeClr val="bg1"/>
                </a:solidFill>
                <a:latin typeface="+mn-lt"/>
              </a:rPr>
              <a:t>Facebooker, Blogger etc….</a:t>
            </a:r>
            <a:endParaRPr lang="en-CA" dirty="0">
              <a:solidFill>
                <a:schemeClr val="bg1"/>
              </a:solidFill>
              <a:latin typeface="+mn-lt"/>
            </a:endParaRPr>
          </a:p>
          <a:p>
            <a:pPr>
              <a:buFont typeface="Arial" charset="0"/>
              <a:buChar char="•"/>
            </a:pPr>
            <a:r>
              <a:rPr lang="en-CA" dirty="0" smtClean="0">
                <a:solidFill>
                  <a:schemeClr val="bg1"/>
                </a:solidFill>
                <a:latin typeface="+mn-lt"/>
              </a:rPr>
              <a:t>Clarenville </a:t>
            </a:r>
            <a:r>
              <a:rPr lang="en-CA" dirty="0">
                <a:solidFill>
                  <a:schemeClr val="bg1"/>
                </a:solidFill>
                <a:latin typeface="+mn-lt"/>
              </a:rPr>
              <a:t>Town Council </a:t>
            </a:r>
            <a:r>
              <a:rPr lang="en-CA" dirty="0" smtClean="0">
                <a:solidFill>
                  <a:schemeClr val="bg1"/>
                </a:solidFill>
                <a:latin typeface="+mn-lt"/>
              </a:rPr>
              <a:t>2005-2009</a:t>
            </a:r>
            <a:endParaRPr lang="en-CA" dirty="0">
              <a:solidFill>
                <a:schemeClr val="bg1"/>
              </a:solidFill>
              <a:latin typeface="+mn-lt"/>
            </a:endParaRPr>
          </a:p>
        </p:txBody>
      </p:sp>
      <p:sp>
        <p:nvSpPr>
          <p:cNvPr id="2" name="TextBox 1"/>
          <p:cNvSpPr txBox="1"/>
          <p:nvPr/>
        </p:nvSpPr>
        <p:spPr>
          <a:xfrm>
            <a:off x="2819400" y="1730376"/>
            <a:ext cx="3810000" cy="584775"/>
          </a:xfrm>
          <a:prstGeom prst="rect">
            <a:avLst/>
          </a:prstGeom>
          <a:noFill/>
        </p:spPr>
        <p:txBody>
          <a:bodyPr wrap="square" rtlCol="0">
            <a:spAutoFit/>
          </a:bodyPr>
          <a:lstStyle/>
          <a:p>
            <a:r>
              <a:rPr lang="en-CA" sz="3200" b="1" i="1" dirty="0" smtClean="0">
                <a:solidFill>
                  <a:schemeClr val="bg1"/>
                </a:solidFill>
                <a:latin typeface="+mn-lt"/>
              </a:rPr>
              <a:t>Paul Tilley </a:t>
            </a:r>
            <a:r>
              <a:rPr lang="en-CA" sz="1600" b="1" i="1" dirty="0" smtClean="0">
                <a:solidFill>
                  <a:schemeClr val="bg1"/>
                </a:solidFill>
                <a:latin typeface="+mn-lt"/>
              </a:rPr>
              <a:t>MBA</a:t>
            </a:r>
            <a:endParaRPr lang="en-CA" sz="1600" b="1" i="1" dirty="0">
              <a:solidFill>
                <a:schemeClr val="bg1"/>
              </a:solidFill>
              <a:latin typeface="+mn-lt"/>
            </a:endParaRPr>
          </a:p>
        </p:txBody>
      </p:sp>
    </p:spTree>
    <p:extLst>
      <p:ext uri="{BB962C8B-B14F-4D97-AF65-F5344CB8AC3E}">
        <p14:creationId xmlns:p14="http://schemas.microsoft.com/office/powerpoint/2010/main" val="424322068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normAutofit fontScale="90000"/>
          </a:bodyPr>
          <a:lstStyle/>
          <a:p>
            <a:r>
              <a:rPr lang="en-GB" b="1" dirty="0"/>
              <a:t>Characteristics of Organizational Buyers (6)</a:t>
            </a:r>
          </a:p>
        </p:txBody>
      </p:sp>
      <p:sp>
        <p:nvSpPr>
          <p:cNvPr id="16387" name="Rectangle 3"/>
          <p:cNvSpPr>
            <a:spLocks noGrp="1" noChangeArrowheads="1"/>
          </p:cNvSpPr>
          <p:nvPr>
            <p:ph idx="1"/>
          </p:nvPr>
        </p:nvSpPr>
        <p:spPr/>
        <p:txBody>
          <a:bodyPr>
            <a:normAutofit lnSpcReduction="10000"/>
          </a:bodyPr>
          <a:lstStyle/>
          <a:p>
            <a:r>
              <a:rPr lang="en-GB" dirty="0"/>
              <a:t>The </a:t>
            </a:r>
            <a:r>
              <a:rPr lang="en-GB" b="1" dirty="0"/>
              <a:t>Buyer and Seller usually are involved in extensive negotiations</a:t>
            </a:r>
            <a:r>
              <a:rPr lang="en-GB" dirty="0"/>
              <a:t> before doing a deal.</a:t>
            </a:r>
          </a:p>
          <a:p>
            <a:r>
              <a:rPr lang="en-GB" dirty="0"/>
              <a:t>There must be a good relationship between the two parties.</a:t>
            </a:r>
          </a:p>
          <a:p>
            <a:r>
              <a:rPr lang="en-GB" dirty="0" smtClean="0"/>
              <a:t>Often </a:t>
            </a:r>
            <a:r>
              <a:rPr lang="en-GB" dirty="0"/>
              <a:t>there is a reciprocal relationship where a buyer buys from a supplier and in return sells to that supplier.  This is known a </a:t>
            </a:r>
            <a:r>
              <a:rPr lang="en-GB" b="1" dirty="0"/>
              <a:t>Reciprocity</a:t>
            </a:r>
            <a:r>
              <a:rPr lang="en-GB" dirty="0"/>
              <a:t>.</a:t>
            </a:r>
          </a:p>
        </p:txBody>
      </p:sp>
    </p:spTree>
    <p:extLst>
      <p:ext uri="{BB962C8B-B14F-4D97-AF65-F5344CB8AC3E}">
        <p14:creationId xmlns:p14="http://schemas.microsoft.com/office/powerpoint/2010/main" val="2661395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normAutofit fontScale="90000"/>
          </a:bodyPr>
          <a:lstStyle/>
          <a:p>
            <a:r>
              <a:rPr lang="en-GB" b="1" dirty="0"/>
              <a:t>Characteristics of Organizational Buyers (7)</a:t>
            </a:r>
          </a:p>
        </p:txBody>
      </p:sp>
      <p:sp>
        <p:nvSpPr>
          <p:cNvPr id="17411" name="Rectangle 3"/>
          <p:cNvSpPr>
            <a:spLocks noGrp="1" noChangeArrowheads="1"/>
          </p:cNvSpPr>
          <p:nvPr>
            <p:ph idx="1"/>
          </p:nvPr>
        </p:nvSpPr>
        <p:spPr/>
        <p:txBody>
          <a:bodyPr>
            <a:normAutofit fontScale="92500"/>
          </a:bodyPr>
          <a:lstStyle/>
          <a:p>
            <a:r>
              <a:rPr lang="en-GB" dirty="0"/>
              <a:t>Often times in large organizations there is a specific department responsible for all of the organizations purchases.  This is the </a:t>
            </a:r>
            <a:r>
              <a:rPr lang="en-GB" b="1" dirty="0" smtClean="0"/>
              <a:t>Purchasing department</a:t>
            </a:r>
            <a:endParaRPr lang="en-GB" b="1" dirty="0"/>
          </a:p>
          <a:p>
            <a:r>
              <a:rPr lang="en-GB" dirty="0" smtClean="0"/>
              <a:t>Impacting the Purchasing department’s decisions:</a:t>
            </a:r>
            <a:endParaRPr lang="en-GB" dirty="0"/>
          </a:p>
          <a:p>
            <a:pPr lvl="3"/>
            <a:r>
              <a:rPr lang="en-GB" sz="1600" i="1" dirty="0"/>
              <a:t>Users</a:t>
            </a:r>
            <a:r>
              <a:rPr lang="en-GB" sz="1600" dirty="0"/>
              <a:t>- use the product being purchased</a:t>
            </a:r>
          </a:p>
          <a:p>
            <a:pPr lvl="3"/>
            <a:r>
              <a:rPr lang="en-GB" sz="1600" i="1" dirty="0"/>
              <a:t>Influencers</a:t>
            </a:r>
            <a:r>
              <a:rPr lang="en-GB" sz="1600" dirty="0"/>
              <a:t> - affect the buying decision in some way</a:t>
            </a:r>
          </a:p>
          <a:p>
            <a:pPr lvl="3"/>
            <a:r>
              <a:rPr lang="en-GB" sz="1600" i="1" dirty="0"/>
              <a:t>Buyer</a:t>
            </a:r>
            <a:r>
              <a:rPr lang="en-GB" sz="1600" dirty="0"/>
              <a:t>s -have the formal authority to buy products on behalf of the organization.</a:t>
            </a:r>
          </a:p>
          <a:p>
            <a:pPr lvl="3"/>
            <a:r>
              <a:rPr lang="en-GB" sz="1600" i="1" dirty="0"/>
              <a:t>Deciders</a:t>
            </a:r>
            <a:r>
              <a:rPr lang="en-GB" sz="1600" dirty="0"/>
              <a:t> - formal &amp; informal authority to approve purchases</a:t>
            </a:r>
          </a:p>
          <a:p>
            <a:pPr lvl="3"/>
            <a:r>
              <a:rPr lang="en-GB" sz="1600" i="1" dirty="0"/>
              <a:t>Gatekeepers</a:t>
            </a:r>
            <a:r>
              <a:rPr lang="en-GB" sz="1600" dirty="0"/>
              <a:t> - may have no formal authority but control the flow of information.</a:t>
            </a:r>
          </a:p>
        </p:txBody>
      </p:sp>
    </p:spTree>
    <p:extLst>
      <p:ext uri="{BB962C8B-B14F-4D97-AF65-F5344CB8AC3E}">
        <p14:creationId xmlns:p14="http://schemas.microsoft.com/office/powerpoint/2010/main" val="87879228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normAutofit fontScale="90000"/>
          </a:bodyPr>
          <a:lstStyle/>
          <a:p>
            <a:r>
              <a:rPr lang="en-GB" b="1" dirty="0"/>
              <a:t>Basic Types of </a:t>
            </a:r>
            <a:r>
              <a:rPr lang="en-GB" b="1" dirty="0" smtClean="0"/>
              <a:t>Organizational Buying </a:t>
            </a:r>
            <a:r>
              <a:rPr lang="en-GB" b="1" dirty="0"/>
              <a:t>Situations</a:t>
            </a:r>
          </a:p>
        </p:txBody>
      </p:sp>
      <p:sp>
        <p:nvSpPr>
          <p:cNvPr id="19459" name="Rectangle 3"/>
          <p:cNvSpPr>
            <a:spLocks noGrp="1" noChangeArrowheads="1"/>
          </p:cNvSpPr>
          <p:nvPr>
            <p:ph idx="1"/>
          </p:nvPr>
        </p:nvSpPr>
        <p:spPr>
          <a:xfrm>
            <a:off x="685800" y="1524000"/>
            <a:ext cx="7874000" cy="4171950"/>
          </a:xfrm>
        </p:spPr>
        <p:txBody>
          <a:bodyPr>
            <a:normAutofit fontScale="92500" lnSpcReduction="10000"/>
          </a:bodyPr>
          <a:lstStyle/>
          <a:p>
            <a:r>
              <a:rPr lang="en-GB" dirty="0" smtClean="0"/>
              <a:t>New buy </a:t>
            </a:r>
          </a:p>
          <a:p>
            <a:pPr lvl="2"/>
            <a:r>
              <a:rPr lang="en-GB" dirty="0" smtClean="0"/>
              <a:t>A </a:t>
            </a:r>
            <a:r>
              <a:rPr lang="en-GB" dirty="0"/>
              <a:t>first time buy - a great deal of analysis involved in the decision - a great deal of risk too</a:t>
            </a:r>
            <a:r>
              <a:rPr lang="en-GB" dirty="0" smtClean="0"/>
              <a:t>.</a:t>
            </a:r>
            <a:r>
              <a:rPr lang="en-GB" dirty="0"/>
              <a:t> </a:t>
            </a:r>
            <a:endParaRPr lang="en-GB" dirty="0" smtClean="0"/>
          </a:p>
          <a:p>
            <a:r>
              <a:rPr lang="en-GB" dirty="0" smtClean="0"/>
              <a:t>Modified </a:t>
            </a:r>
            <a:r>
              <a:rPr lang="en-GB" dirty="0"/>
              <a:t>rebuy</a:t>
            </a:r>
          </a:p>
          <a:p>
            <a:pPr lvl="2"/>
            <a:r>
              <a:rPr lang="en-GB" dirty="0"/>
              <a:t>A slight modification is made to what otherwise would be a standard rebuy.  More analysis involved in the decision - medium risk.</a:t>
            </a:r>
          </a:p>
          <a:p>
            <a:r>
              <a:rPr lang="en-GB" dirty="0" smtClean="0"/>
              <a:t>Straight </a:t>
            </a:r>
            <a:r>
              <a:rPr lang="en-GB" dirty="0"/>
              <a:t>rebuy</a:t>
            </a:r>
          </a:p>
          <a:p>
            <a:pPr lvl="2"/>
            <a:r>
              <a:rPr lang="en-GB" dirty="0"/>
              <a:t>Same product repurchased from a existing supplier - little effort in decision making - often an automatic decision - very limited risk.</a:t>
            </a:r>
          </a:p>
          <a:p>
            <a:pPr lvl="2"/>
            <a:endParaRPr lang="en-GB" dirty="0"/>
          </a:p>
        </p:txBody>
      </p:sp>
      <p:cxnSp>
        <p:nvCxnSpPr>
          <p:cNvPr id="3" name="Straight Arrow Connector 2"/>
          <p:cNvCxnSpPr/>
          <p:nvPr/>
        </p:nvCxnSpPr>
        <p:spPr>
          <a:xfrm flipV="1">
            <a:off x="457200" y="1752600"/>
            <a:ext cx="0" cy="3733800"/>
          </a:xfrm>
          <a:prstGeom prst="straightConnector1">
            <a:avLst/>
          </a:prstGeom>
          <a:ln w="88900">
            <a:tailEnd type="arrow"/>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rot="16200000">
            <a:off x="-980049" y="3434834"/>
            <a:ext cx="2505165" cy="369332"/>
          </a:xfrm>
          <a:prstGeom prst="rect">
            <a:avLst/>
          </a:prstGeom>
          <a:noFill/>
        </p:spPr>
        <p:txBody>
          <a:bodyPr wrap="square" rtlCol="0">
            <a:spAutoFit/>
          </a:bodyPr>
          <a:lstStyle/>
          <a:p>
            <a:r>
              <a:rPr lang="en-CA" dirty="0" smtClean="0"/>
              <a:t>Increasing Complexity</a:t>
            </a:r>
            <a:endParaRPr lang="en-CA" dirty="0"/>
          </a:p>
        </p:txBody>
      </p:sp>
    </p:spTree>
    <p:extLst>
      <p:ext uri="{BB962C8B-B14F-4D97-AF65-F5344CB8AC3E}">
        <p14:creationId xmlns:p14="http://schemas.microsoft.com/office/powerpoint/2010/main" val="162088038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304800" y="228600"/>
            <a:ext cx="8534400" cy="1219200"/>
          </a:xfrm>
        </p:spPr>
        <p:txBody>
          <a:bodyPr/>
          <a:lstStyle/>
          <a:p>
            <a:r>
              <a:rPr lang="en-GB" sz="3200" b="1" dirty="0"/>
              <a:t>Keys </a:t>
            </a:r>
            <a:r>
              <a:rPr lang="en-GB" sz="3200" b="1" dirty="0" smtClean="0"/>
              <a:t>to Effectively Marketing To </a:t>
            </a:r>
            <a:r>
              <a:rPr lang="en-GB" sz="3200" b="1" dirty="0"/>
              <a:t>Organizational Buyers</a:t>
            </a:r>
            <a:endParaRPr lang="en-GB" b="1" dirty="0"/>
          </a:p>
        </p:txBody>
      </p:sp>
      <p:sp>
        <p:nvSpPr>
          <p:cNvPr id="20483" name="Rectangle 3"/>
          <p:cNvSpPr>
            <a:spLocks noGrp="1" noChangeArrowheads="1"/>
          </p:cNvSpPr>
          <p:nvPr>
            <p:ph idx="1"/>
          </p:nvPr>
        </p:nvSpPr>
        <p:spPr>
          <a:xfrm>
            <a:off x="457200" y="1600200"/>
            <a:ext cx="8178800" cy="4457700"/>
          </a:xfrm>
        </p:spPr>
        <p:txBody>
          <a:bodyPr>
            <a:normAutofit fontScale="92500"/>
          </a:bodyPr>
          <a:lstStyle/>
          <a:p>
            <a:r>
              <a:rPr lang="en-GB" sz="2800" b="1" dirty="0"/>
              <a:t>Understand the buyers/sellers needs</a:t>
            </a:r>
            <a:r>
              <a:rPr lang="en-GB" sz="2800" dirty="0"/>
              <a:t> and meet them.</a:t>
            </a:r>
          </a:p>
          <a:p>
            <a:r>
              <a:rPr lang="en-GB" sz="2800" b="1" dirty="0"/>
              <a:t>Get on the bidders list</a:t>
            </a:r>
            <a:r>
              <a:rPr lang="en-GB" sz="2800" dirty="0"/>
              <a:t> so that you are eligible to sell to an organization</a:t>
            </a:r>
            <a:r>
              <a:rPr lang="en-GB" sz="2800" dirty="0" smtClean="0"/>
              <a:t>.  </a:t>
            </a:r>
            <a:r>
              <a:rPr lang="en-GB" sz="2800" dirty="0"/>
              <a:t>(</a:t>
            </a:r>
            <a:r>
              <a:rPr lang="en-GB" sz="1700" dirty="0"/>
              <a:t>see http://</a:t>
            </a:r>
            <a:r>
              <a:rPr lang="en-GB" sz="1700" dirty="0" smtClean="0"/>
              <a:t>www.hebronproject.com/procurement.aspx</a:t>
            </a:r>
            <a:r>
              <a:rPr lang="en-GB" sz="2800" dirty="0" smtClean="0"/>
              <a:t>)</a:t>
            </a:r>
            <a:endParaRPr lang="en-GB" sz="2800" dirty="0"/>
          </a:p>
          <a:p>
            <a:r>
              <a:rPr lang="en-GB" sz="2800" b="1" dirty="0"/>
              <a:t>Contact the right people in the </a:t>
            </a:r>
            <a:r>
              <a:rPr lang="en-GB" sz="2800" b="1" dirty="0" smtClean="0"/>
              <a:t>Purchasing department </a:t>
            </a:r>
            <a:r>
              <a:rPr lang="en-GB" sz="2800" dirty="0" smtClean="0"/>
              <a:t>who </a:t>
            </a:r>
            <a:r>
              <a:rPr lang="en-GB" sz="2800" dirty="0"/>
              <a:t>have the authority to buy from you or the power to influence the decision to buy from you.</a:t>
            </a:r>
          </a:p>
          <a:p>
            <a:r>
              <a:rPr lang="en-GB" sz="2800" b="1" dirty="0"/>
              <a:t>Provide a quality product and service </a:t>
            </a:r>
            <a:r>
              <a:rPr lang="en-GB" sz="2800" dirty="0"/>
              <a:t>- keep your promises - </a:t>
            </a:r>
            <a:r>
              <a:rPr lang="en-GB" sz="2800" b="1" dirty="0"/>
              <a:t>Maximize value</a:t>
            </a:r>
            <a:r>
              <a:rPr lang="en-GB" sz="2800" dirty="0"/>
              <a:t> to the customer.</a:t>
            </a:r>
          </a:p>
        </p:txBody>
      </p:sp>
    </p:spTree>
    <p:extLst>
      <p:ext uri="{BB962C8B-B14F-4D97-AF65-F5344CB8AC3E}">
        <p14:creationId xmlns:p14="http://schemas.microsoft.com/office/powerpoint/2010/main" val="82636023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76400"/>
            <a:ext cx="8229600" cy="1143000"/>
          </a:xfrm>
        </p:spPr>
        <p:txBody>
          <a:bodyPr>
            <a:normAutofit fontScale="90000"/>
          </a:bodyPr>
          <a:lstStyle/>
          <a:p>
            <a:r>
              <a:rPr lang="en-CA" b="1" i="1" dirty="0" smtClean="0"/>
              <a:t>So how can we do a better Job at Marketing to Organizations?</a:t>
            </a:r>
            <a:br>
              <a:rPr lang="en-CA" b="1" i="1" dirty="0" smtClean="0"/>
            </a:br>
            <a:r>
              <a:rPr lang="en-CA" b="1" i="1" dirty="0" smtClean="0"/>
              <a:t/>
            </a:r>
            <a:br>
              <a:rPr lang="en-CA" b="1" i="1" dirty="0" smtClean="0"/>
            </a:br>
            <a:r>
              <a:rPr lang="en-CA" sz="3600" b="1" i="1" dirty="0" smtClean="0"/>
              <a:t>How can we help ensure they buy from us?</a:t>
            </a:r>
            <a:endParaRPr lang="en-CA" sz="3600" b="1" i="1" dirty="0"/>
          </a:p>
        </p:txBody>
      </p:sp>
      <p:sp>
        <p:nvSpPr>
          <p:cNvPr id="3" name="Content Placeholder 2"/>
          <p:cNvSpPr>
            <a:spLocks noGrp="1"/>
          </p:cNvSpPr>
          <p:nvPr>
            <p:ph idx="1"/>
          </p:nvPr>
        </p:nvSpPr>
        <p:spPr>
          <a:xfrm>
            <a:off x="2209800" y="4191000"/>
            <a:ext cx="6172200" cy="1858963"/>
          </a:xfrm>
        </p:spPr>
        <p:txBody>
          <a:bodyPr/>
          <a:lstStyle/>
          <a:p>
            <a:pPr marL="0" indent="0">
              <a:buNone/>
            </a:pPr>
            <a:r>
              <a:rPr lang="en-CA" b="1" dirty="0" smtClean="0"/>
              <a:t>Answer: Develop a Strategy!</a:t>
            </a:r>
            <a:endParaRPr lang="en-CA" b="1" dirty="0"/>
          </a:p>
        </p:txBody>
      </p:sp>
    </p:spTree>
    <p:extLst>
      <p:ext uri="{BB962C8B-B14F-4D97-AF65-F5344CB8AC3E}">
        <p14:creationId xmlns:p14="http://schemas.microsoft.com/office/powerpoint/2010/main" val="236320784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457200" y="76200"/>
            <a:ext cx="8229600" cy="1143000"/>
          </a:xfrm>
        </p:spPr>
        <p:txBody>
          <a:bodyPr/>
          <a:lstStyle/>
          <a:p>
            <a:pPr algn="l"/>
            <a:r>
              <a:rPr lang="en-GB" sz="4000" b="1" dirty="0" smtClean="0"/>
              <a:t>Strategy</a:t>
            </a:r>
          </a:p>
        </p:txBody>
      </p:sp>
      <p:sp>
        <p:nvSpPr>
          <p:cNvPr id="5123" name="Rectangle 3"/>
          <p:cNvSpPr>
            <a:spLocks noGrp="1" noChangeArrowheads="1"/>
          </p:cNvSpPr>
          <p:nvPr>
            <p:ph idx="1"/>
          </p:nvPr>
        </p:nvSpPr>
        <p:spPr>
          <a:xfrm>
            <a:off x="685800" y="1066800"/>
            <a:ext cx="7772400" cy="4495800"/>
          </a:xfrm>
        </p:spPr>
        <p:txBody>
          <a:bodyPr rtlCol="0">
            <a:normAutofit fontScale="92500" lnSpcReduction="10000"/>
          </a:bodyPr>
          <a:lstStyle/>
          <a:p>
            <a:pPr>
              <a:defRPr/>
            </a:pPr>
            <a:r>
              <a:rPr lang="en-GB" sz="2800" dirty="0"/>
              <a:t>Success does not happen by accident!  It involves making a good plan to deal with the environment – this plan is called a Strategy.</a:t>
            </a:r>
          </a:p>
          <a:p>
            <a:pPr>
              <a:defRPr/>
            </a:pPr>
            <a:r>
              <a:rPr lang="en-GB" sz="2800" dirty="0"/>
              <a:t>Strategy involves the planning and the execution of the planning.</a:t>
            </a:r>
          </a:p>
          <a:p>
            <a:pPr fontAlgn="auto">
              <a:spcAft>
                <a:spcPts val="0"/>
              </a:spcAft>
              <a:buFont typeface="Arial" pitchFamily="34" charset="0"/>
              <a:buChar char="•"/>
              <a:defRPr/>
            </a:pPr>
            <a:r>
              <a:rPr lang="en-GB" sz="2800" dirty="0" smtClean="0"/>
              <a:t>Environmental factors cannot be controlled, but they must be recognized and assessed.</a:t>
            </a:r>
          </a:p>
          <a:p>
            <a:pPr fontAlgn="auto">
              <a:spcAft>
                <a:spcPts val="0"/>
              </a:spcAft>
              <a:buFont typeface="Arial" pitchFamily="34" charset="0"/>
              <a:buChar char="•"/>
              <a:defRPr/>
            </a:pPr>
            <a:r>
              <a:rPr lang="en-GB" sz="2800" dirty="0" smtClean="0"/>
              <a:t>Marketing mix factors can be adjusted to move your organization forward in the environment in which it operates.</a:t>
            </a:r>
          </a:p>
          <a:p>
            <a:pPr fontAlgn="auto">
              <a:spcAft>
                <a:spcPts val="0"/>
              </a:spcAft>
              <a:buFont typeface="Arial" pitchFamily="34" charset="0"/>
              <a:buChar char="•"/>
              <a:defRPr/>
            </a:pPr>
            <a:r>
              <a:rPr lang="en-GB" sz="2800" dirty="0" smtClean="0"/>
              <a:t>All organizations need to develop a plan!</a:t>
            </a:r>
            <a:endParaRPr lang="en-GB" sz="28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algn="l"/>
            <a:r>
              <a:rPr lang="en-GB" sz="4000" b="1" dirty="0" smtClean="0"/>
              <a:t>Strategic Planning</a:t>
            </a:r>
            <a:endParaRPr lang="en-US" sz="4000" b="1" dirty="0" smtClean="0"/>
          </a:p>
        </p:txBody>
      </p:sp>
      <p:sp>
        <p:nvSpPr>
          <p:cNvPr id="19459" name="Rectangle 3"/>
          <p:cNvSpPr>
            <a:spLocks noGrp="1" noChangeArrowheads="1"/>
          </p:cNvSpPr>
          <p:nvPr>
            <p:ph idx="1"/>
          </p:nvPr>
        </p:nvSpPr>
        <p:spPr/>
        <p:txBody>
          <a:bodyPr>
            <a:normAutofit/>
          </a:bodyPr>
          <a:lstStyle/>
          <a:p>
            <a:r>
              <a:rPr lang="en-US" sz="2800" i="1" dirty="0" smtClean="0"/>
              <a:t>Assess:</a:t>
            </a:r>
          </a:p>
          <a:p>
            <a:pPr lvl="1"/>
            <a:r>
              <a:rPr lang="en-US" dirty="0" smtClean="0"/>
              <a:t>#1 </a:t>
            </a:r>
            <a:r>
              <a:rPr lang="en-US" i="1" dirty="0" smtClean="0"/>
              <a:t>- </a:t>
            </a:r>
            <a:r>
              <a:rPr lang="en-US" b="1" dirty="0" smtClean="0"/>
              <a:t>Where are we now in terms of:</a:t>
            </a:r>
          </a:p>
          <a:p>
            <a:pPr lvl="4"/>
            <a:r>
              <a:rPr lang="en-US" sz="2400" dirty="0" smtClean="0"/>
              <a:t>Who are our </a:t>
            </a:r>
            <a:r>
              <a:rPr lang="en-US" sz="2400" b="1" dirty="0" smtClean="0"/>
              <a:t>Customers</a:t>
            </a:r>
            <a:r>
              <a:rPr lang="en-US" sz="2400" dirty="0" smtClean="0"/>
              <a:t>?</a:t>
            </a:r>
          </a:p>
          <a:p>
            <a:pPr lvl="4"/>
            <a:r>
              <a:rPr lang="en-US" sz="2400" dirty="0" smtClean="0"/>
              <a:t>What do we do well (</a:t>
            </a:r>
            <a:r>
              <a:rPr lang="en-US" sz="2400" b="1" dirty="0" smtClean="0"/>
              <a:t>Competencies</a:t>
            </a:r>
            <a:r>
              <a:rPr lang="en-US" sz="2400" dirty="0" smtClean="0"/>
              <a:t>)?</a:t>
            </a:r>
          </a:p>
          <a:p>
            <a:pPr lvl="4"/>
            <a:r>
              <a:rPr lang="en-US" sz="2400" dirty="0" smtClean="0"/>
              <a:t> What do we do better than anybody else? (</a:t>
            </a:r>
            <a:r>
              <a:rPr lang="en-US" sz="2400" b="1" dirty="0" smtClean="0"/>
              <a:t>Competitive Advantage</a:t>
            </a:r>
            <a:r>
              <a:rPr lang="en-US" sz="2400" dirty="0" smtClean="0"/>
              <a:t>)</a:t>
            </a:r>
          </a:p>
          <a:p>
            <a:pPr lvl="4"/>
            <a:r>
              <a:rPr lang="en-US" sz="2400" dirty="0" smtClean="0"/>
              <a:t>Who are our </a:t>
            </a:r>
            <a:r>
              <a:rPr lang="en-US" sz="2400" b="1" dirty="0" smtClean="0"/>
              <a:t>Competitors</a:t>
            </a:r>
            <a:r>
              <a:rPr lang="en-US" sz="2400" dirty="0" smtClean="0"/>
              <a:t>?</a:t>
            </a:r>
          </a:p>
          <a:p>
            <a:pPr lvl="1"/>
            <a:r>
              <a:rPr lang="en-US" dirty="0" smtClean="0"/>
              <a:t>#2 - Where do we want to go?</a:t>
            </a:r>
          </a:p>
          <a:p>
            <a:pPr lvl="1">
              <a:buFont typeface="Arial" charset="0"/>
              <a:buNone/>
            </a:pPr>
            <a:endParaRPr lang="en-US" sz="3200" i="1" dirty="0" smtClean="0"/>
          </a:p>
          <a:p>
            <a:pPr lvl="2"/>
            <a:endParaRPr lang="en-US" dirty="0" smtClean="0"/>
          </a:p>
          <a:p>
            <a:pPr lvl="2"/>
            <a:endParaRPr lang="en-US"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2"/>
          <p:cNvSpPr>
            <a:spLocks noGrp="1" noChangeArrowheads="1"/>
          </p:cNvSpPr>
          <p:nvPr>
            <p:ph type="title"/>
          </p:nvPr>
        </p:nvSpPr>
        <p:spPr/>
        <p:txBody>
          <a:bodyPr/>
          <a:lstStyle/>
          <a:p>
            <a:pPr algn="l"/>
            <a:r>
              <a:rPr lang="en-GB" sz="4000" b="1" i="1" dirty="0" smtClean="0"/>
              <a:t>Strategic Planning</a:t>
            </a:r>
            <a:endParaRPr lang="en-US" sz="4000" b="1" i="1" dirty="0" smtClean="0"/>
          </a:p>
        </p:txBody>
      </p:sp>
      <p:sp>
        <p:nvSpPr>
          <p:cNvPr id="20482" name="Rectangle 3"/>
          <p:cNvSpPr>
            <a:spLocks noGrp="1" noChangeArrowheads="1"/>
          </p:cNvSpPr>
          <p:nvPr>
            <p:ph idx="1"/>
          </p:nvPr>
        </p:nvSpPr>
        <p:spPr>
          <a:xfrm>
            <a:off x="1143000" y="1600200"/>
            <a:ext cx="7543800" cy="4525963"/>
          </a:xfrm>
        </p:spPr>
        <p:txBody>
          <a:bodyPr/>
          <a:lstStyle/>
          <a:p>
            <a:pPr marL="0" indent="0">
              <a:lnSpc>
                <a:spcPct val="90000"/>
              </a:lnSpc>
              <a:buNone/>
            </a:pPr>
            <a:r>
              <a:rPr lang="en-US" sz="2800" dirty="0" smtClean="0"/>
              <a:t>#3 How do we allocate resources to get to where we want to go?</a:t>
            </a:r>
          </a:p>
          <a:p>
            <a:pPr>
              <a:lnSpc>
                <a:spcPct val="90000"/>
              </a:lnSpc>
              <a:buFontTx/>
              <a:buChar char="-"/>
            </a:pPr>
            <a:endParaRPr lang="en-US" sz="2800" dirty="0" smtClean="0"/>
          </a:p>
          <a:p>
            <a:pPr marL="0" indent="0">
              <a:lnSpc>
                <a:spcPct val="90000"/>
              </a:lnSpc>
              <a:buNone/>
            </a:pPr>
            <a:r>
              <a:rPr lang="en-US" sz="2800" dirty="0" smtClean="0"/>
              <a:t>#4 How do we convert our plans into action?</a:t>
            </a:r>
          </a:p>
          <a:p>
            <a:pPr>
              <a:lnSpc>
                <a:spcPct val="90000"/>
              </a:lnSpc>
              <a:buFontTx/>
              <a:buChar char="-"/>
            </a:pPr>
            <a:endParaRPr lang="en-US" sz="2800" dirty="0" smtClean="0"/>
          </a:p>
          <a:p>
            <a:pPr>
              <a:lnSpc>
                <a:spcPct val="90000"/>
              </a:lnSpc>
              <a:buFont typeface="Arial" charset="0"/>
              <a:buNone/>
            </a:pPr>
            <a:r>
              <a:rPr lang="en-US" sz="2800" dirty="0" smtClean="0"/>
              <a:t>#5 Once we put the plan into action consider how do our results compare with our plans, and do deviations require new plans of action?</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52400"/>
            <a:ext cx="8229600" cy="3886200"/>
          </a:xfrm>
        </p:spPr>
        <p:txBody>
          <a:bodyPr>
            <a:normAutofit/>
          </a:bodyPr>
          <a:lstStyle/>
          <a:p>
            <a:pPr marL="0" indent="0">
              <a:buNone/>
            </a:pPr>
            <a:r>
              <a:rPr lang="en-US" sz="2800" b="1" i="1" dirty="0" smtClean="0"/>
              <a:t>Thinking about your Competition</a:t>
            </a:r>
            <a:r>
              <a:rPr lang="en-US" sz="2800" b="1" dirty="0"/>
              <a:t/>
            </a:r>
            <a:br>
              <a:rPr lang="en-US" sz="2800" b="1" dirty="0"/>
            </a:br>
            <a:endParaRPr lang="en-CA" sz="2800" b="1" dirty="0"/>
          </a:p>
        </p:txBody>
      </p:sp>
      <p:sp>
        <p:nvSpPr>
          <p:cNvPr id="2" name="Rectangle 1"/>
          <p:cNvSpPr/>
          <p:nvPr/>
        </p:nvSpPr>
        <p:spPr>
          <a:xfrm>
            <a:off x="600364" y="1066800"/>
            <a:ext cx="8001000" cy="3354765"/>
          </a:xfrm>
          <a:prstGeom prst="rect">
            <a:avLst/>
          </a:prstGeom>
        </p:spPr>
        <p:txBody>
          <a:bodyPr wrap="square">
            <a:spAutoFit/>
          </a:bodyPr>
          <a:lstStyle/>
          <a:p>
            <a:pPr marL="285750" indent="-285750">
              <a:buFont typeface="Arial" pitchFamily="34" charset="0"/>
              <a:buChar char="•"/>
            </a:pPr>
            <a:r>
              <a:rPr lang="en-US" sz="2400" dirty="0" smtClean="0">
                <a:solidFill>
                  <a:schemeClr val="bg1"/>
                </a:solidFill>
              </a:rPr>
              <a:t>As </a:t>
            </a:r>
            <a:r>
              <a:rPr lang="en-US" sz="2400" dirty="0">
                <a:solidFill>
                  <a:schemeClr val="bg1"/>
                </a:solidFill>
              </a:rPr>
              <a:t>long as you have a good idea that has the potential to make </a:t>
            </a:r>
            <a:r>
              <a:rPr lang="en-US" sz="2400" dirty="0" smtClean="0">
                <a:solidFill>
                  <a:schemeClr val="bg1"/>
                </a:solidFill>
              </a:rPr>
              <a:t>money, </a:t>
            </a:r>
            <a:r>
              <a:rPr lang="en-US" sz="2400" dirty="0">
                <a:solidFill>
                  <a:schemeClr val="bg1"/>
                </a:solidFill>
              </a:rPr>
              <a:t>people will naturally gravitate to that industry area and set up businesses similar to yours.  </a:t>
            </a:r>
            <a:endParaRPr lang="en-CA" sz="2400" dirty="0">
              <a:solidFill>
                <a:schemeClr val="bg1"/>
              </a:solidFill>
            </a:endParaRPr>
          </a:p>
          <a:p>
            <a:r>
              <a:rPr lang="en-US" sz="2400" dirty="0">
                <a:solidFill>
                  <a:schemeClr val="bg1"/>
                </a:solidFill>
              </a:rPr>
              <a:t> </a:t>
            </a:r>
            <a:endParaRPr lang="en-CA" sz="2400" dirty="0">
              <a:solidFill>
                <a:schemeClr val="bg1"/>
              </a:solidFill>
            </a:endParaRPr>
          </a:p>
          <a:p>
            <a:pPr marL="285750" indent="-285750">
              <a:buFont typeface="Arial" pitchFamily="34" charset="0"/>
              <a:buChar char="•"/>
            </a:pPr>
            <a:r>
              <a:rPr lang="en-US" sz="2400" dirty="0" smtClean="0">
                <a:solidFill>
                  <a:schemeClr val="bg1"/>
                </a:solidFill>
              </a:rPr>
              <a:t>By </a:t>
            </a:r>
            <a:r>
              <a:rPr lang="en-US" sz="2400" dirty="0">
                <a:solidFill>
                  <a:schemeClr val="bg1"/>
                </a:solidFill>
              </a:rPr>
              <a:t>examining your market and determining who is out there now and who will likely be out there in the near future, you can start finding out how much of the total market you will likely claim</a:t>
            </a:r>
            <a:r>
              <a:rPr lang="en-US" dirty="0">
                <a:solidFill>
                  <a:schemeClr val="bg1"/>
                </a:solidFill>
              </a:rPr>
              <a:t>.   </a:t>
            </a:r>
            <a:endParaRPr lang="en-US" dirty="0" smtClean="0">
              <a:solidFill>
                <a:schemeClr val="bg1"/>
              </a:solidFill>
            </a:endParaRPr>
          </a:p>
          <a:p>
            <a:pPr marL="285750" indent="-285750">
              <a:buFont typeface="Arial" pitchFamily="34" charset="0"/>
              <a:buChar char="•"/>
            </a:pPr>
            <a:endParaRPr lang="en-US" dirty="0">
              <a:solidFill>
                <a:schemeClr val="bg1"/>
              </a:solidFill>
            </a:endParaRPr>
          </a:p>
        </p:txBody>
      </p:sp>
    </p:spTree>
    <p:extLst>
      <p:ext uri="{BB962C8B-B14F-4D97-AF65-F5344CB8AC3E}">
        <p14:creationId xmlns:p14="http://schemas.microsoft.com/office/powerpoint/2010/main" val="289571190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52400"/>
            <a:ext cx="8229600" cy="3886200"/>
          </a:xfrm>
        </p:spPr>
        <p:txBody>
          <a:bodyPr>
            <a:normAutofit/>
          </a:bodyPr>
          <a:lstStyle/>
          <a:p>
            <a:pPr marL="0" indent="0">
              <a:buNone/>
            </a:pPr>
            <a:r>
              <a:rPr lang="en-US" sz="2800" b="1" i="1" dirty="0" smtClean="0"/>
              <a:t>Thinking about your Competition</a:t>
            </a:r>
            <a:r>
              <a:rPr lang="en-US" sz="2800" b="1" dirty="0"/>
              <a:t/>
            </a:r>
            <a:br>
              <a:rPr lang="en-US" sz="2800" b="1" dirty="0"/>
            </a:br>
            <a:endParaRPr lang="en-CA" sz="2800" b="1" dirty="0"/>
          </a:p>
        </p:txBody>
      </p:sp>
      <p:sp>
        <p:nvSpPr>
          <p:cNvPr id="2" name="Rectangle 1"/>
          <p:cNvSpPr/>
          <p:nvPr/>
        </p:nvSpPr>
        <p:spPr>
          <a:xfrm>
            <a:off x="609600" y="762000"/>
            <a:ext cx="8001000" cy="4616648"/>
          </a:xfrm>
          <a:prstGeom prst="rect">
            <a:avLst/>
          </a:prstGeom>
        </p:spPr>
        <p:txBody>
          <a:bodyPr wrap="square">
            <a:spAutoFit/>
          </a:bodyPr>
          <a:lstStyle/>
          <a:p>
            <a:pPr marL="285750" indent="-285750">
              <a:buFont typeface="Arial" pitchFamily="34" charset="0"/>
              <a:buChar char="•"/>
            </a:pPr>
            <a:r>
              <a:rPr lang="en-US" sz="2800" dirty="0" smtClean="0">
                <a:solidFill>
                  <a:schemeClr val="bg1"/>
                </a:solidFill>
              </a:rPr>
              <a:t>Competitors </a:t>
            </a:r>
            <a:r>
              <a:rPr lang="en-US" sz="2800" dirty="0">
                <a:solidFill>
                  <a:schemeClr val="bg1"/>
                </a:solidFill>
              </a:rPr>
              <a:t>can fall into two broad classifications – </a:t>
            </a:r>
            <a:endParaRPr lang="en-US" sz="2800" dirty="0" smtClean="0">
              <a:solidFill>
                <a:schemeClr val="bg1"/>
              </a:solidFill>
            </a:endParaRPr>
          </a:p>
          <a:p>
            <a:pPr marL="285750" indent="-285750">
              <a:buFont typeface="Arial" pitchFamily="34" charset="0"/>
              <a:buChar char="•"/>
            </a:pPr>
            <a:endParaRPr lang="en-US" sz="2800" dirty="0" smtClean="0">
              <a:solidFill>
                <a:schemeClr val="bg1"/>
              </a:solidFill>
            </a:endParaRPr>
          </a:p>
          <a:p>
            <a:pPr marL="742950" lvl="1" indent="-285750">
              <a:buFont typeface="Arial" pitchFamily="34" charset="0"/>
              <a:buChar char="•"/>
            </a:pPr>
            <a:r>
              <a:rPr lang="en-US" sz="2400" b="1" dirty="0" smtClean="0">
                <a:solidFill>
                  <a:schemeClr val="bg1"/>
                </a:solidFill>
              </a:rPr>
              <a:t>Direct </a:t>
            </a:r>
            <a:r>
              <a:rPr lang="en-US" sz="2400" b="1" dirty="0">
                <a:solidFill>
                  <a:schemeClr val="bg1"/>
                </a:solidFill>
              </a:rPr>
              <a:t>Competitors </a:t>
            </a:r>
            <a:r>
              <a:rPr lang="en-US" sz="2400" dirty="0" smtClean="0">
                <a:solidFill>
                  <a:schemeClr val="bg1"/>
                </a:solidFill>
              </a:rPr>
              <a:t>- sell </a:t>
            </a:r>
            <a:r>
              <a:rPr lang="en-US" sz="2400" dirty="0">
                <a:solidFill>
                  <a:schemeClr val="bg1"/>
                </a:solidFill>
              </a:rPr>
              <a:t>products and services closest to your own. </a:t>
            </a:r>
            <a:r>
              <a:rPr lang="en-US" sz="2400" dirty="0" smtClean="0">
                <a:solidFill>
                  <a:schemeClr val="bg1"/>
                </a:solidFill>
              </a:rPr>
              <a:t> Direct </a:t>
            </a:r>
            <a:r>
              <a:rPr lang="en-US" sz="2400" dirty="0">
                <a:solidFill>
                  <a:schemeClr val="bg1"/>
                </a:solidFill>
              </a:rPr>
              <a:t>competitors are relatively easy to </a:t>
            </a:r>
            <a:r>
              <a:rPr lang="en-US" sz="2400" dirty="0" smtClean="0">
                <a:solidFill>
                  <a:schemeClr val="bg1"/>
                </a:solidFill>
              </a:rPr>
              <a:t>identify. </a:t>
            </a:r>
          </a:p>
          <a:p>
            <a:pPr marL="742950" lvl="1" indent="-285750">
              <a:buFont typeface="Arial" pitchFamily="34" charset="0"/>
              <a:buChar char="•"/>
            </a:pPr>
            <a:endParaRPr lang="en-US" sz="2400" b="1" dirty="0">
              <a:solidFill>
                <a:schemeClr val="bg1"/>
              </a:solidFill>
            </a:endParaRPr>
          </a:p>
          <a:p>
            <a:pPr marL="742950" lvl="1" indent="-285750">
              <a:buFont typeface="Arial" pitchFamily="34" charset="0"/>
              <a:buChar char="•"/>
            </a:pPr>
            <a:r>
              <a:rPr lang="en-US" sz="2400" b="1" dirty="0" smtClean="0">
                <a:solidFill>
                  <a:schemeClr val="bg1"/>
                </a:solidFill>
              </a:rPr>
              <a:t>Indirect </a:t>
            </a:r>
            <a:r>
              <a:rPr lang="en-US" sz="2400" b="1" dirty="0">
                <a:solidFill>
                  <a:schemeClr val="bg1"/>
                </a:solidFill>
              </a:rPr>
              <a:t>competitors </a:t>
            </a:r>
            <a:r>
              <a:rPr lang="en-US" sz="2400" dirty="0" smtClean="0">
                <a:solidFill>
                  <a:schemeClr val="bg1"/>
                </a:solidFill>
              </a:rPr>
              <a:t>- may </a:t>
            </a:r>
            <a:r>
              <a:rPr lang="en-US" sz="2400" dirty="0">
                <a:solidFill>
                  <a:schemeClr val="bg1"/>
                </a:solidFill>
              </a:rPr>
              <a:t>not sell all the same things that you will sell however customers can buy product from them. </a:t>
            </a:r>
            <a:r>
              <a:rPr lang="en-US" sz="2400" dirty="0" smtClean="0">
                <a:solidFill>
                  <a:schemeClr val="bg1"/>
                </a:solidFill>
              </a:rPr>
              <a:t>Indirect </a:t>
            </a:r>
            <a:r>
              <a:rPr lang="en-US" sz="2400" dirty="0">
                <a:solidFill>
                  <a:schemeClr val="bg1"/>
                </a:solidFill>
              </a:rPr>
              <a:t>competitors are </a:t>
            </a:r>
            <a:r>
              <a:rPr lang="en-US" sz="2400" dirty="0" smtClean="0">
                <a:solidFill>
                  <a:schemeClr val="bg1"/>
                </a:solidFill>
              </a:rPr>
              <a:t>more difficult to </a:t>
            </a:r>
            <a:r>
              <a:rPr lang="en-US" sz="2400" dirty="0" err="1" smtClean="0">
                <a:solidFill>
                  <a:schemeClr val="bg1"/>
                </a:solidFill>
              </a:rPr>
              <a:t>to</a:t>
            </a:r>
            <a:r>
              <a:rPr lang="en-US" sz="2400" dirty="0" smtClean="0">
                <a:solidFill>
                  <a:schemeClr val="bg1"/>
                </a:solidFill>
              </a:rPr>
              <a:t> </a:t>
            </a:r>
            <a:r>
              <a:rPr lang="en-US" sz="2400" dirty="0">
                <a:solidFill>
                  <a:schemeClr val="bg1"/>
                </a:solidFill>
              </a:rPr>
              <a:t>identify. </a:t>
            </a:r>
          </a:p>
          <a:p>
            <a:pPr marL="742950" lvl="1" indent="-285750">
              <a:buFont typeface="Arial" pitchFamily="34" charset="0"/>
              <a:buChar char="•"/>
            </a:pPr>
            <a:endParaRPr lang="en-CA" dirty="0">
              <a:solidFill>
                <a:schemeClr val="bg1"/>
              </a:solidFill>
            </a:endParaRPr>
          </a:p>
        </p:txBody>
      </p:sp>
    </p:spTree>
    <p:extLst>
      <p:ext uri="{BB962C8B-B14F-4D97-AF65-F5344CB8AC3E}">
        <p14:creationId xmlns:p14="http://schemas.microsoft.com/office/powerpoint/2010/main" val="8444159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745" y="1618673"/>
            <a:ext cx="7543800" cy="685800"/>
          </a:xfrm>
        </p:spPr>
        <p:txBody>
          <a:bodyPr rtlCol="0">
            <a:normAutofit fontScale="90000"/>
          </a:bodyPr>
          <a:lstStyle/>
          <a:p>
            <a:pPr marL="457200" indent="-457200" algn="l" fontAlgn="auto">
              <a:spcAft>
                <a:spcPts val="0"/>
              </a:spcAft>
              <a:defRPr/>
            </a:pPr>
            <a:r>
              <a:rPr lang="en-CA" b="1" i="1" dirty="0" smtClean="0"/>
              <a:t>Here’s what we’re going to answer today...</a:t>
            </a:r>
            <a:r>
              <a:rPr lang="en-CA" i="1" dirty="0" smtClean="0"/>
              <a:t/>
            </a:r>
            <a:br>
              <a:rPr lang="en-CA" i="1" dirty="0" smtClean="0"/>
            </a:br>
            <a:r>
              <a:rPr lang="en-CA" sz="2200" i="1" dirty="0" smtClean="0"/>
              <a:t/>
            </a:r>
            <a:br>
              <a:rPr lang="en-CA" sz="2200" i="1" dirty="0" smtClean="0"/>
            </a:br>
            <a:r>
              <a:rPr lang="en-CA" sz="2200" i="1" dirty="0" smtClean="0"/>
              <a:t/>
            </a:r>
            <a:br>
              <a:rPr lang="en-CA" sz="2200" i="1" dirty="0" smtClean="0"/>
            </a:br>
            <a:r>
              <a:rPr lang="en-CA" i="1" dirty="0" smtClean="0"/>
              <a:t/>
            </a:r>
            <a:br>
              <a:rPr lang="en-CA" i="1" dirty="0" smtClean="0"/>
            </a:br>
            <a:r>
              <a:rPr lang="en-CA" i="1" dirty="0" smtClean="0"/>
              <a:t/>
            </a:r>
            <a:br>
              <a:rPr lang="en-CA" i="1" dirty="0" smtClean="0"/>
            </a:br>
            <a:endParaRPr lang="en-CA" i="1" dirty="0"/>
          </a:p>
        </p:txBody>
      </p:sp>
      <p:sp>
        <p:nvSpPr>
          <p:cNvPr id="6148" name="TextBox 7"/>
          <p:cNvSpPr txBox="1">
            <a:spLocks noChangeArrowheads="1"/>
          </p:cNvSpPr>
          <p:nvPr/>
        </p:nvSpPr>
        <p:spPr bwMode="auto">
          <a:xfrm>
            <a:off x="914400" y="1447800"/>
            <a:ext cx="7315200" cy="4431983"/>
          </a:xfrm>
          <a:prstGeom prst="rect">
            <a:avLst/>
          </a:prstGeom>
          <a:noFill/>
          <a:ln w="9525">
            <a:noFill/>
            <a:miter lim="800000"/>
            <a:headEnd/>
            <a:tailEnd/>
          </a:ln>
        </p:spPr>
        <p:txBody>
          <a:bodyPr wrap="square">
            <a:spAutoFit/>
          </a:bodyPr>
          <a:lstStyle/>
          <a:p>
            <a:pPr>
              <a:buFont typeface="Arial" charset="0"/>
              <a:buChar char="•"/>
            </a:pPr>
            <a:r>
              <a:rPr lang="en-CA" sz="2400" i="1" dirty="0" smtClean="0">
                <a:solidFill>
                  <a:schemeClr val="bg1"/>
                </a:solidFill>
                <a:latin typeface="+mn-lt"/>
              </a:rPr>
              <a:t> What </a:t>
            </a:r>
            <a:r>
              <a:rPr lang="en-CA" sz="2400" i="1" dirty="0">
                <a:solidFill>
                  <a:schemeClr val="bg1"/>
                </a:solidFill>
                <a:latin typeface="+mn-lt"/>
              </a:rPr>
              <a:t>is </a:t>
            </a:r>
            <a:r>
              <a:rPr lang="en-CA" sz="2400" i="1" dirty="0" smtClean="0">
                <a:solidFill>
                  <a:schemeClr val="bg1"/>
                </a:solidFill>
                <a:latin typeface="+mn-lt"/>
              </a:rPr>
              <a:t>Marketing? and </a:t>
            </a:r>
            <a:r>
              <a:rPr lang="en-CA" sz="2400" i="1" dirty="0">
                <a:solidFill>
                  <a:schemeClr val="bg1"/>
                </a:solidFill>
                <a:latin typeface="+mn-lt"/>
              </a:rPr>
              <a:t>w</a:t>
            </a:r>
            <a:r>
              <a:rPr lang="en-CA" sz="2400" i="1" dirty="0" smtClean="0">
                <a:solidFill>
                  <a:schemeClr val="bg1"/>
                </a:solidFill>
                <a:latin typeface="+mn-lt"/>
              </a:rPr>
              <a:t>hat is Advertising?</a:t>
            </a:r>
            <a:endParaRPr lang="en-CA" sz="2400" i="1" dirty="0">
              <a:solidFill>
                <a:schemeClr val="bg1"/>
              </a:solidFill>
              <a:latin typeface="+mn-lt"/>
            </a:endParaRPr>
          </a:p>
          <a:p>
            <a:pPr>
              <a:buFont typeface="Arial" charset="0"/>
              <a:buChar char="•"/>
            </a:pPr>
            <a:r>
              <a:rPr lang="en-CA" sz="2400" i="1" dirty="0" smtClean="0">
                <a:solidFill>
                  <a:schemeClr val="bg1"/>
                </a:solidFill>
                <a:latin typeface="+mn-lt"/>
              </a:rPr>
              <a:t> What </a:t>
            </a:r>
            <a:r>
              <a:rPr lang="en-CA" sz="2400" i="1" dirty="0">
                <a:solidFill>
                  <a:schemeClr val="bg1"/>
                </a:solidFill>
                <a:latin typeface="+mn-lt"/>
              </a:rPr>
              <a:t>influences marketing?</a:t>
            </a:r>
          </a:p>
          <a:p>
            <a:pPr>
              <a:buFont typeface="Arial" charset="0"/>
              <a:buChar char="•"/>
            </a:pPr>
            <a:r>
              <a:rPr lang="en-CA" sz="2400" i="1" dirty="0" smtClean="0">
                <a:solidFill>
                  <a:schemeClr val="bg1"/>
                </a:solidFill>
                <a:latin typeface="+mn-lt"/>
              </a:rPr>
              <a:t> How can we market </a:t>
            </a:r>
            <a:r>
              <a:rPr lang="en-CA" sz="2400" i="1" dirty="0">
                <a:solidFill>
                  <a:schemeClr val="bg1"/>
                </a:solidFill>
                <a:latin typeface="+mn-lt"/>
              </a:rPr>
              <a:t>effectively to  develop </a:t>
            </a:r>
            <a:r>
              <a:rPr lang="en-CA" sz="2400" i="1" dirty="0" smtClean="0">
                <a:solidFill>
                  <a:schemeClr val="bg1"/>
                </a:solidFill>
                <a:latin typeface="+mn-lt"/>
              </a:rPr>
              <a:t>our </a:t>
            </a:r>
            <a:r>
              <a:rPr lang="en-CA" sz="2400" i="1" dirty="0">
                <a:solidFill>
                  <a:schemeClr val="bg1"/>
                </a:solidFill>
                <a:latin typeface="+mn-lt"/>
              </a:rPr>
              <a:t>firm and </a:t>
            </a:r>
            <a:r>
              <a:rPr lang="en-CA" sz="2400" i="1" dirty="0" smtClean="0">
                <a:solidFill>
                  <a:schemeClr val="bg1"/>
                </a:solidFill>
                <a:latin typeface="+mn-lt"/>
              </a:rPr>
              <a:t>our industry?</a:t>
            </a:r>
            <a:endParaRPr lang="en-CA" sz="2400" i="1" dirty="0">
              <a:solidFill>
                <a:schemeClr val="bg1"/>
              </a:solidFill>
              <a:latin typeface="+mn-lt"/>
            </a:endParaRPr>
          </a:p>
          <a:p>
            <a:pPr>
              <a:buFont typeface="Arial" charset="0"/>
              <a:buChar char="•"/>
            </a:pPr>
            <a:r>
              <a:rPr lang="en-CA" sz="2400" i="1" dirty="0" smtClean="0">
                <a:solidFill>
                  <a:schemeClr val="bg1"/>
                </a:solidFill>
                <a:latin typeface="+mn-lt"/>
              </a:rPr>
              <a:t> How can we meet the needs </a:t>
            </a:r>
            <a:r>
              <a:rPr lang="en-CA" sz="2400" i="1" dirty="0">
                <a:solidFill>
                  <a:schemeClr val="bg1"/>
                </a:solidFill>
                <a:latin typeface="+mn-lt"/>
              </a:rPr>
              <a:t>of </a:t>
            </a:r>
            <a:r>
              <a:rPr lang="en-CA" sz="2400" i="1" dirty="0" smtClean="0">
                <a:solidFill>
                  <a:schemeClr val="bg1"/>
                </a:solidFill>
                <a:latin typeface="+mn-lt"/>
              </a:rPr>
              <a:t>customer organizations through marketing?</a:t>
            </a:r>
          </a:p>
          <a:p>
            <a:pPr>
              <a:buFont typeface="Arial" charset="0"/>
              <a:buChar char="•"/>
            </a:pPr>
            <a:r>
              <a:rPr lang="en-CA" sz="2400" i="1" dirty="0" smtClean="0">
                <a:solidFill>
                  <a:schemeClr val="bg1"/>
                </a:solidFill>
                <a:latin typeface="+mn-lt"/>
              </a:rPr>
              <a:t> What tools can we use to better assess ourselves and our environment, including our competitors, to better satisfy our customer needs?</a:t>
            </a:r>
          </a:p>
          <a:p>
            <a:pPr>
              <a:buFont typeface="Arial" charset="0"/>
              <a:buChar char="•"/>
            </a:pPr>
            <a:r>
              <a:rPr lang="en-CA" sz="2400" i="1" dirty="0" smtClean="0">
                <a:solidFill>
                  <a:schemeClr val="bg1"/>
                </a:solidFill>
                <a:latin typeface="+mn-lt"/>
              </a:rPr>
              <a:t> </a:t>
            </a:r>
            <a:r>
              <a:rPr lang="en-CA" sz="2400" i="1" dirty="0">
                <a:solidFill>
                  <a:schemeClr val="bg1"/>
                </a:solidFill>
                <a:latin typeface="+mn-lt"/>
              </a:rPr>
              <a:t>How can we develop a </a:t>
            </a:r>
            <a:r>
              <a:rPr lang="en-CA" sz="2400" i="1" dirty="0" smtClean="0">
                <a:solidFill>
                  <a:schemeClr val="bg1"/>
                </a:solidFill>
                <a:latin typeface="+mn-lt"/>
              </a:rPr>
              <a:t>good Advertising Strategy to best </a:t>
            </a:r>
            <a:r>
              <a:rPr lang="en-CA" sz="2400" i="1" dirty="0">
                <a:solidFill>
                  <a:schemeClr val="bg1"/>
                </a:solidFill>
                <a:latin typeface="+mn-lt"/>
              </a:rPr>
              <a:t>m</a:t>
            </a:r>
            <a:r>
              <a:rPr lang="en-CA" sz="2400" i="1" dirty="0" smtClean="0">
                <a:solidFill>
                  <a:schemeClr val="bg1"/>
                </a:solidFill>
                <a:latin typeface="+mn-lt"/>
              </a:rPr>
              <a:t>arket our products and services?</a:t>
            </a:r>
            <a:endParaRPr lang="en-CA" sz="2400" i="1" dirty="0">
              <a:solidFill>
                <a:schemeClr val="bg1"/>
              </a:solidFill>
              <a:latin typeface="+mn-lt"/>
            </a:endParaRPr>
          </a:p>
          <a:p>
            <a:pPr>
              <a:buFont typeface="Arial" charset="0"/>
              <a:buChar char="•"/>
            </a:pPr>
            <a:endParaRPr lang="en-CA" b="1" dirty="0">
              <a:latin typeface="Calibri"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52400"/>
            <a:ext cx="8763000" cy="3886200"/>
          </a:xfrm>
        </p:spPr>
        <p:txBody>
          <a:bodyPr>
            <a:normAutofit/>
          </a:bodyPr>
          <a:lstStyle/>
          <a:p>
            <a:r>
              <a:rPr lang="en-US" sz="2800" b="1" i="1" dirty="0" smtClean="0"/>
              <a:t>Thinking about your Competition</a:t>
            </a:r>
            <a:r>
              <a:rPr lang="en-US" sz="2800" b="1" dirty="0"/>
              <a:t/>
            </a:r>
            <a:br>
              <a:rPr lang="en-US" sz="2800" b="1" dirty="0"/>
            </a:br>
            <a:endParaRPr lang="en-US" sz="2800" b="1" dirty="0" smtClean="0"/>
          </a:p>
          <a:p>
            <a:pPr lvl="1"/>
            <a:r>
              <a:rPr lang="en-US" dirty="0" smtClean="0"/>
              <a:t>A </a:t>
            </a:r>
            <a:r>
              <a:rPr lang="en-US" b="1" dirty="0"/>
              <a:t>Competitor Analysis Worksheet </a:t>
            </a:r>
            <a:r>
              <a:rPr lang="en-US" dirty="0"/>
              <a:t>allows </a:t>
            </a:r>
            <a:r>
              <a:rPr lang="en-US" dirty="0" smtClean="0"/>
              <a:t>us </a:t>
            </a:r>
            <a:r>
              <a:rPr lang="en-US" dirty="0"/>
              <a:t>to evaluate key business unit factors such as Product, Price, Quality, Selection etc. and compare it against your offering.   Further, it allows you to put a weighting on that value of that factor in the consumer’s mind. </a:t>
            </a:r>
            <a:r>
              <a:rPr lang="en-US" sz="2400" i="1" dirty="0"/>
              <a:t> </a:t>
            </a:r>
            <a:endParaRPr lang="en-CA" sz="2400" dirty="0"/>
          </a:p>
          <a:p>
            <a:pPr marL="0" indent="0">
              <a:buNone/>
            </a:pPr>
            <a:endParaRPr lang="en-CA" sz="2800" b="1" dirty="0"/>
          </a:p>
        </p:txBody>
      </p:sp>
    </p:spTree>
    <p:extLst>
      <p:ext uri="{BB962C8B-B14F-4D97-AF65-F5344CB8AC3E}">
        <p14:creationId xmlns:p14="http://schemas.microsoft.com/office/powerpoint/2010/main" val="263801307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52400"/>
            <a:ext cx="8763000" cy="3886200"/>
          </a:xfrm>
        </p:spPr>
        <p:txBody>
          <a:bodyPr>
            <a:normAutofit/>
          </a:bodyPr>
          <a:lstStyle/>
          <a:p>
            <a:pPr marL="0" indent="0">
              <a:buNone/>
            </a:pPr>
            <a:r>
              <a:rPr lang="en-US" sz="2800" b="1" i="1" dirty="0"/>
              <a:t>Competitor Analysis Worksheet</a:t>
            </a:r>
            <a:r>
              <a:rPr lang="en-US" sz="2800" b="1" dirty="0"/>
              <a:t/>
            </a:r>
            <a:br>
              <a:rPr lang="en-US" sz="2800" b="1" dirty="0"/>
            </a:br>
            <a:endParaRPr lang="en-US" sz="2800" b="1" dirty="0" smtClean="0"/>
          </a:p>
          <a:p>
            <a:pPr marL="0" indent="0">
              <a:buNone/>
            </a:pPr>
            <a:endParaRPr lang="en-CA" sz="2800" b="1" dirty="0"/>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5826"/>
          <a:stretch/>
        </p:blipFill>
        <p:spPr bwMode="auto">
          <a:xfrm>
            <a:off x="685800" y="685799"/>
            <a:ext cx="7467600" cy="48906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8196777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The SWOT Analysis</a:t>
            </a:r>
            <a:endParaRPr lang="en-CA" dirty="0"/>
          </a:p>
        </p:txBody>
      </p:sp>
      <p:sp>
        <p:nvSpPr>
          <p:cNvPr id="3" name="Content Placeholder 2"/>
          <p:cNvSpPr>
            <a:spLocks noGrp="1"/>
          </p:cNvSpPr>
          <p:nvPr>
            <p:ph idx="1"/>
          </p:nvPr>
        </p:nvSpPr>
        <p:spPr/>
        <p:txBody>
          <a:bodyPr>
            <a:normAutofit fontScale="92500"/>
          </a:bodyPr>
          <a:lstStyle/>
          <a:p>
            <a:r>
              <a:rPr lang="en-CA" dirty="0" smtClean="0"/>
              <a:t>Using the information that you have collected in your strategic planning assessment, the next step involves assessing you firm’s relative internal strengths and weaknesses in an environment that is full opportunities and threats.</a:t>
            </a:r>
          </a:p>
          <a:p>
            <a:r>
              <a:rPr lang="en-CA" dirty="0" smtClean="0"/>
              <a:t> This </a:t>
            </a:r>
            <a:r>
              <a:rPr lang="en-CA" b="1" dirty="0" smtClean="0"/>
              <a:t>Environmental Scan </a:t>
            </a:r>
            <a:r>
              <a:rPr lang="en-CA" dirty="0" smtClean="0"/>
              <a:t>is called a SWOT analysis </a:t>
            </a:r>
            <a:r>
              <a:rPr lang="en-CA" sz="2400" dirty="0" smtClean="0"/>
              <a:t>(Strengths, Weaknesses, Opportunities and Threats)</a:t>
            </a:r>
            <a:endParaRPr lang="en-CA" sz="2400" dirty="0"/>
          </a:p>
        </p:txBody>
      </p:sp>
    </p:spTree>
    <p:extLst>
      <p:ext uri="{BB962C8B-B14F-4D97-AF65-F5344CB8AC3E}">
        <p14:creationId xmlns:p14="http://schemas.microsoft.com/office/powerpoint/2010/main" val="310296272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GB" b="1" dirty="0" smtClean="0"/>
              <a:t>SWOT Analysis (1)</a:t>
            </a:r>
          </a:p>
        </p:txBody>
      </p:sp>
      <p:pic>
        <p:nvPicPr>
          <p:cNvPr id="21507" name="Picture 3"/>
          <p:cNvPicPr>
            <a:picLocks noGrp="1" noChangeAspect="1" noChangeArrowheads="1"/>
          </p:cNvPicPr>
          <p:nvPr>
            <p:ph idx="1"/>
          </p:nvPr>
        </p:nvPicPr>
        <p:blipFill rotWithShape="1">
          <a:blip r:embed="rId3" cstate="print"/>
          <a:srcRect l="32179" t="25847" r="13468" b="30422"/>
          <a:stretch/>
        </p:blipFill>
        <p:spPr>
          <a:xfrm>
            <a:off x="1981200" y="1600200"/>
            <a:ext cx="5810250" cy="3505200"/>
          </a:xfrm>
        </p:spPr>
      </p:pic>
    </p:spTree>
    <p:extLst>
      <p:ext uri="{BB962C8B-B14F-4D97-AF65-F5344CB8AC3E}">
        <p14:creationId xmlns:p14="http://schemas.microsoft.com/office/powerpoint/2010/main" val="382049094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43345" y="0"/>
            <a:ext cx="8229600" cy="1143000"/>
          </a:xfrm>
        </p:spPr>
        <p:txBody>
          <a:bodyPr>
            <a:normAutofit/>
          </a:bodyPr>
          <a:lstStyle/>
          <a:p>
            <a:r>
              <a:rPr lang="en-GB" sz="3600" b="1" dirty="0" smtClean="0"/>
              <a:t>SWOT Analysis Template</a:t>
            </a:r>
          </a:p>
        </p:txBody>
      </p:sp>
      <p:pic>
        <p:nvPicPr>
          <p:cNvPr id="2052"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t="7263" b="25976"/>
          <a:stretch/>
        </p:blipFill>
        <p:spPr bwMode="auto">
          <a:xfrm>
            <a:off x="2057400" y="861290"/>
            <a:ext cx="4975085" cy="4702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3743384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GB" b="1" dirty="0" smtClean="0"/>
              <a:t>SWOT Analysis (2)</a:t>
            </a:r>
          </a:p>
        </p:txBody>
      </p:sp>
      <p:sp>
        <p:nvSpPr>
          <p:cNvPr id="2" name="TextBox 1"/>
          <p:cNvSpPr txBox="1"/>
          <p:nvPr/>
        </p:nvSpPr>
        <p:spPr>
          <a:xfrm>
            <a:off x="990600" y="1447800"/>
            <a:ext cx="7696200" cy="3970318"/>
          </a:xfrm>
          <a:prstGeom prst="rect">
            <a:avLst/>
          </a:prstGeom>
          <a:noFill/>
        </p:spPr>
        <p:txBody>
          <a:bodyPr wrap="square" rtlCol="0">
            <a:spAutoFit/>
          </a:bodyPr>
          <a:lstStyle/>
          <a:p>
            <a:r>
              <a:rPr lang="en-CA" sz="2400" b="1" dirty="0" smtClean="0">
                <a:solidFill>
                  <a:schemeClr val="bg1"/>
                </a:solidFill>
              </a:rPr>
              <a:t>Once you have completed the SWOT, ask:</a:t>
            </a:r>
          </a:p>
          <a:p>
            <a:endParaRPr lang="en-CA" sz="2400" dirty="0" smtClean="0">
              <a:solidFill>
                <a:schemeClr val="bg1"/>
              </a:solidFill>
            </a:endParaRPr>
          </a:p>
          <a:p>
            <a:pPr marL="285750" indent="-285750">
              <a:buFont typeface="Arial" pitchFamily="34" charset="0"/>
              <a:buChar char="•"/>
            </a:pPr>
            <a:r>
              <a:rPr lang="en-CA" sz="2400" dirty="0" smtClean="0">
                <a:solidFill>
                  <a:schemeClr val="bg1"/>
                </a:solidFill>
              </a:rPr>
              <a:t>What is it going to take in terms of time and resources to address identified </a:t>
            </a:r>
            <a:r>
              <a:rPr lang="en-CA" sz="2400" b="1" i="1" dirty="0" smtClean="0">
                <a:solidFill>
                  <a:schemeClr val="bg1"/>
                </a:solidFill>
              </a:rPr>
              <a:t>Weaknesses?  </a:t>
            </a:r>
            <a:r>
              <a:rPr lang="en-CA" sz="2400" dirty="0" smtClean="0">
                <a:solidFill>
                  <a:schemeClr val="bg1"/>
                </a:solidFill>
              </a:rPr>
              <a:t>(Address the key ones first)</a:t>
            </a:r>
          </a:p>
          <a:p>
            <a:pPr marL="285750" indent="-285750">
              <a:buFont typeface="Arial" pitchFamily="34" charset="0"/>
              <a:buChar char="•"/>
            </a:pPr>
            <a:endParaRPr lang="en-CA" sz="2400" dirty="0">
              <a:solidFill>
                <a:schemeClr val="bg1"/>
              </a:solidFill>
            </a:endParaRPr>
          </a:p>
          <a:p>
            <a:pPr marL="285750" indent="-285750">
              <a:buFont typeface="Arial" pitchFamily="34" charset="0"/>
              <a:buChar char="•"/>
            </a:pPr>
            <a:r>
              <a:rPr lang="en-CA" sz="2400" dirty="0" smtClean="0">
                <a:solidFill>
                  <a:schemeClr val="bg1"/>
                </a:solidFill>
              </a:rPr>
              <a:t>What  steps can be taken now to avoid or at least reduce the </a:t>
            </a:r>
            <a:r>
              <a:rPr lang="en-CA" sz="2400" b="1" i="1" dirty="0" smtClean="0">
                <a:solidFill>
                  <a:schemeClr val="bg1"/>
                </a:solidFill>
              </a:rPr>
              <a:t>Threats </a:t>
            </a:r>
            <a:r>
              <a:rPr lang="en-CA" sz="2400" dirty="0" smtClean="0">
                <a:solidFill>
                  <a:schemeClr val="bg1"/>
                </a:solidFill>
              </a:rPr>
              <a:t>that could impact my company’s future?</a:t>
            </a:r>
          </a:p>
          <a:p>
            <a:pPr marL="285750" indent="-285750">
              <a:buFont typeface="Arial" pitchFamily="34" charset="0"/>
              <a:buChar char="•"/>
            </a:pPr>
            <a:endParaRPr lang="en-CA" dirty="0" smtClean="0">
              <a:solidFill>
                <a:schemeClr val="bg1"/>
              </a:solidFill>
            </a:endParaRPr>
          </a:p>
          <a:p>
            <a:endParaRPr lang="en-CA" b="1" dirty="0">
              <a:solidFill>
                <a:schemeClr val="bg1"/>
              </a:solidFill>
            </a:endParaRPr>
          </a:p>
        </p:txBody>
      </p:sp>
    </p:spTree>
    <p:extLst>
      <p:ext uri="{BB962C8B-B14F-4D97-AF65-F5344CB8AC3E}">
        <p14:creationId xmlns:p14="http://schemas.microsoft.com/office/powerpoint/2010/main" val="29843870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GB" b="1" dirty="0" smtClean="0"/>
              <a:t>VIRO Analysis </a:t>
            </a:r>
          </a:p>
        </p:txBody>
      </p:sp>
      <p:sp>
        <p:nvSpPr>
          <p:cNvPr id="2" name="TextBox 1"/>
          <p:cNvSpPr txBox="1"/>
          <p:nvPr/>
        </p:nvSpPr>
        <p:spPr>
          <a:xfrm>
            <a:off x="990600" y="1524000"/>
            <a:ext cx="7696200" cy="4247317"/>
          </a:xfrm>
          <a:prstGeom prst="rect">
            <a:avLst/>
          </a:prstGeom>
          <a:noFill/>
        </p:spPr>
        <p:txBody>
          <a:bodyPr wrap="square" rtlCol="0">
            <a:spAutoFit/>
          </a:bodyPr>
          <a:lstStyle/>
          <a:p>
            <a:r>
              <a:rPr lang="en-CA" b="1" dirty="0" smtClean="0">
                <a:solidFill>
                  <a:schemeClr val="bg1"/>
                </a:solidFill>
              </a:rPr>
              <a:t>Once you have completed the SWOT matrix, ask:</a:t>
            </a:r>
          </a:p>
          <a:p>
            <a:endParaRPr lang="en-CA" dirty="0" smtClean="0">
              <a:solidFill>
                <a:schemeClr val="bg1"/>
              </a:solidFill>
            </a:endParaRPr>
          </a:p>
          <a:p>
            <a:pPr marL="285750" indent="-285750">
              <a:buFont typeface="Arial" pitchFamily="34" charset="0"/>
              <a:buChar char="•"/>
            </a:pPr>
            <a:r>
              <a:rPr lang="en-CA" dirty="0" smtClean="0">
                <a:solidFill>
                  <a:schemeClr val="bg1"/>
                </a:solidFill>
              </a:rPr>
              <a:t>What identified </a:t>
            </a:r>
            <a:r>
              <a:rPr lang="en-CA" b="1" i="1" dirty="0" smtClean="0">
                <a:solidFill>
                  <a:schemeClr val="bg1"/>
                </a:solidFill>
              </a:rPr>
              <a:t>strengths</a:t>
            </a:r>
            <a:r>
              <a:rPr lang="en-CA" dirty="0" smtClean="0">
                <a:solidFill>
                  <a:schemeClr val="bg1"/>
                </a:solidFill>
              </a:rPr>
              <a:t> and </a:t>
            </a:r>
            <a:r>
              <a:rPr lang="en-CA" b="1" i="1" dirty="0" smtClean="0">
                <a:solidFill>
                  <a:schemeClr val="bg1"/>
                </a:solidFill>
              </a:rPr>
              <a:t>opportunities</a:t>
            </a:r>
            <a:r>
              <a:rPr lang="en-CA" dirty="0" smtClean="0">
                <a:solidFill>
                  <a:schemeClr val="bg1"/>
                </a:solidFill>
              </a:rPr>
              <a:t> are </a:t>
            </a:r>
            <a:r>
              <a:rPr lang="en-CA" b="1" dirty="0" smtClean="0">
                <a:solidFill>
                  <a:schemeClr val="bg1"/>
                </a:solidFill>
              </a:rPr>
              <a:t>unique</a:t>
            </a:r>
            <a:r>
              <a:rPr lang="en-CA" dirty="0" smtClean="0">
                <a:solidFill>
                  <a:schemeClr val="bg1"/>
                </a:solidFill>
              </a:rPr>
              <a:t> and </a:t>
            </a:r>
            <a:r>
              <a:rPr lang="en-CA" b="1" dirty="0">
                <a:solidFill>
                  <a:schemeClr val="bg1"/>
                </a:solidFill>
              </a:rPr>
              <a:t>V</a:t>
            </a:r>
            <a:r>
              <a:rPr lang="en-CA" b="1" dirty="0" smtClean="0">
                <a:solidFill>
                  <a:schemeClr val="bg1"/>
                </a:solidFill>
              </a:rPr>
              <a:t>aluable</a:t>
            </a:r>
            <a:r>
              <a:rPr lang="en-CA" dirty="0" smtClean="0">
                <a:solidFill>
                  <a:schemeClr val="bg1"/>
                </a:solidFill>
              </a:rPr>
              <a:t>? (relative to your competitors)</a:t>
            </a:r>
          </a:p>
          <a:p>
            <a:pPr marL="285750" indent="-285750">
              <a:buFont typeface="Arial" pitchFamily="34" charset="0"/>
              <a:buChar char="•"/>
            </a:pPr>
            <a:endParaRPr lang="en-CA" dirty="0" smtClean="0">
              <a:solidFill>
                <a:schemeClr val="bg1"/>
              </a:solidFill>
            </a:endParaRPr>
          </a:p>
          <a:p>
            <a:pPr marL="285750" indent="-285750">
              <a:buFont typeface="Arial" pitchFamily="34" charset="0"/>
              <a:buChar char="•"/>
            </a:pPr>
            <a:r>
              <a:rPr lang="en-CA" dirty="0" smtClean="0">
                <a:solidFill>
                  <a:schemeClr val="bg1"/>
                </a:solidFill>
              </a:rPr>
              <a:t>Of these, which of these unique and valuable strengths  and opportunities are difficult for other firms to </a:t>
            </a:r>
            <a:r>
              <a:rPr lang="en-CA" b="1" dirty="0" smtClean="0">
                <a:solidFill>
                  <a:schemeClr val="bg1"/>
                </a:solidFill>
              </a:rPr>
              <a:t>Imitate?</a:t>
            </a:r>
          </a:p>
          <a:p>
            <a:endParaRPr lang="en-CA" b="1" dirty="0" smtClean="0">
              <a:solidFill>
                <a:schemeClr val="bg1"/>
              </a:solidFill>
            </a:endParaRPr>
          </a:p>
          <a:p>
            <a:pPr marL="285750" indent="-285750">
              <a:buFont typeface="Arial" pitchFamily="34" charset="0"/>
              <a:buChar char="•"/>
            </a:pPr>
            <a:r>
              <a:rPr lang="en-CA" dirty="0">
                <a:solidFill>
                  <a:schemeClr val="bg1"/>
                </a:solidFill>
              </a:rPr>
              <a:t>Of these, which unique and valuable strengths </a:t>
            </a:r>
            <a:r>
              <a:rPr lang="en-CA" dirty="0" smtClean="0">
                <a:solidFill>
                  <a:schemeClr val="bg1"/>
                </a:solidFill>
              </a:rPr>
              <a:t>and opportunities are </a:t>
            </a:r>
            <a:r>
              <a:rPr lang="en-CA" b="1" dirty="0" smtClean="0">
                <a:solidFill>
                  <a:schemeClr val="bg1"/>
                </a:solidFill>
              </a:rPr>
              <a:t>Rare?</a:t>
            </a:r>
          </a:p>
          <a:p>
            <a:pPr marL="285750" indent="-285750">
              <a:buFont typeface="Arial" pitchFamily="34" charset="0"/>
              <a:buChar char="•"/>
            </a:pPr>
            <a:endParaRPr lang="en-CA" b="1" dirty="0" smtClean="0">
              <a:solidFill>
                <a:schemeClr val="bg1"/>
              </a:solidFill>
            </a:endParaRPr>
          </a:p>
          <a:p>
            <a:pPr marL="285750" indent="-285750">
              <a:buFont typeface="Arial" pitchFamily="34" charset="0"/>
              <a:buChar char="•"/>
            </a:pPr>
            <a:r>
              <a:rPr lang="en-CA" dirty="0" smtClean="0">
                <a:solidFill>
                  <a:schemeClr val="bg1"/>
                </a:solidFill>
              </a:rPr>
              <a:t>Having identified these – ask is your firm </a:t>
            </a:r>
            <a:r>
              <a:rPr lang="en-CA" b="1" dirty="0" smtClean="0">
                <a:solidFill>
                  <a:schemeClr val="bg1"/>
                </a:solidFill>
              </a:rPr>
              <a:t>Organized </a:t>
            </a:r>
            <a:r>
              <a:rPr lang="en-CA" dirty="0" smtClean="0">
                <a:solidFill>
                  <a:schemeClr val="bg1"/>
                </a:solidFill>
              </a:rPr>
              <a:t>to take advantage of these Unique, Valuable and Rare opportunities?  If not – what do we need to do to take advantage of them?</a:t>
            </a:r>
            <a:endParaRPr lang="en-CA" dirty="0">
              <a:solidFill>
                <a:schemeClr val="bg1"/>
              </a:solidFill>
            </a:endParaRPr>
          </a:p>
          <a:p>
            <a:endParaRPr lang="en-CA" b="1" dirty="0">
              <a:solidFill>
                <a:schemeClr val="bg1"/>
              </a:solidFill>
            </a:endParaRPr>
          </a:p>
        </p:txBody>
      </p:sp>
      <p:sp>
        <p:nvSpPr>
          <p:cNvPr id="3" name="Rectangle 2"/>
          <p:cNvSpPr/>
          <p:nvPr/>
        </p:nvSpPr>
        <p:spPr>
          <a:xfrm>
            <a:off x="200743" y="1896359"/>
            <a:ext cx="652743"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V</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5" name="Rectangle 4"/>
          <p:cNvSpPr/>
          <p:nvPr/>
        </p:nvSpPr>
        <p:spPr>
          <a:xfrm>
            <a:off x="323996" y="2721713"/>
            <a:ext cx="383439"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I</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6" name="Rectangle 5"/>
          <p:cNvSpPr/>
          <p:nvPr/>
        </p:nvSpPr>
        <p:spPr>
          <a:xfrm>
            <a:off x="187792" y="3647658"/>
            <a:ext cx="691216"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R</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176273" y="4572000"/>
            <a:ext cx="729688"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O</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txBox="1">
            <a:spLocks noGrp="1"/>
          </p:cNvSpPr>
          <p:nvPr>
            <p:ph idx="1"/>
          </p:nvPr>
        </p:nvSpPr>
        <p:spPr>
          <a:xfrm>
            <a:off x="457200" y="609600"/>
            <a:ext cx="8229600" cy="4191917"/>
          </a:xfrm>
          <a:prstGeom prst="rect">
            <a:avLst/>
          </a:prstGeom>
          <a:noFill/>
        </p:spPr>
        <p:txBody>
          <a:bodyPr wrap="square" rtlCol="0">
            <a:spAutoFit/>
          </a:bodyPr>
          <a:lstStyle/>
          <a:p>
            <a:pPr marL="0" indent="0" algn="ctr">
              <a:buNone/>
            </a:pPr>
            <a:r>
              <a:rPr lang="en-CA" sz="3600" b="1" i="1" dirty="0" smtClean="0">
                <a:solidFill>
                  <a:schemeClr val="bg1"/>
                </a:solidFill>
              </a:rPr>
              <a:t>After completing our SWOT and VIRO analysis we will know what we do well and what we need to do to best meet the needs of our customers. </a:t>
            </a:r>
          </a:p>
          <a:p>
            <a:pPr marL="0" indent="0" algn="ctr">
              <a:buNone/>
            </a:pPr>
            <a:endParaRPr lang="en-CA" sz="3600" b="1" i="1" dirty="0" smtClean="0">
              <a:solidFill>
                <a:schemeClr val="bg1"/>
              </a:solidFill>
            </a:endParaRPr>
          </a:p>
          <a:p>
            <a:pPr marL="0" indent="0" algn="ctr">
              <a:buNone/>
            </a:pPr>
            <a:r>
              <a:rPr lang="en-CA" sz="3600" b="1" i="1" dirty="0" smtClean="0">
                <a:solidFill>
                  <a:schemeClr val="bg1"/>
                </a:solidFill>
              </a:rPr>
              <a:t>Our Advertising Strategy is developed from this analysis!</a:t>
            </a:r>
            <a:endParaRPr lang="en-CA" sz="3600" b="1" i="1" dirty="0">
              <a:solidFill>
                <a:schemeClr val="bg1"/>
              </a:solidFill>
            </a:endParaRPr>
          </a:p>
        </p:txBody>
      </p:sp>
    </p:spTree>
    <p:extLst>
      <p:ext uri="{BB962C8B-B14F-4D97-AF65-F5344CB8AC3E}">
        <p14:creationId xmlns:p14="http://schemas.microsoft.com/office/powerpoint/2010/main" val="300362901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GB" b="1" i="1" dirty="0" smtClean="0"/>
              <a:t>Advertising is...</a:t>
            </a:r>
          </a:p>
        </p:txBody>
      </p:sp>
      <p:sp>
        <p:nvSpPr>
          <p:cNvPr id="6147" name="Rectangle 3"/>
          <p:cNvSpPr>
            <a:spLocks noGrp="1" noChangeArrowheads="1"/>
          </p:cNvSpPr>
          <p:nvPr>
            <p:ph idx="1"/>
          </p:nvPr>
        </p:nvSpPr>
        <p:spPr/>
        <p:txBody>
          <a:bodyPr/>
          <a:lstStyle/>
          <a:p>
            <a:pPr eaLnBrk="1" hangingPunct="1"/>
            <a:r>
              <a:rPr lang="en-GB" dirty="0" smtClean="0"/>
              <a:t>Advertising is one key element of the promotional mix.</a:t>
            </a:r>
          </a:p>
          <a:p>
            <a:pPr eaLnBrk="1" hangingPunct="1"/>
            <a:r>
              <a:rPr lang="en-GB" dirty="0" smtClean="0"/>
              <a:t>Advertising is defined as any </a:t>
            </a:r>
            <a:r>
              <a:rPr lang="en-GB" b="1" dirty="0" smtClean="0"/>
              <a:t>direct paid</a:t>
            </a:r>
            <a:r>
              <a:rPr lang="en-GB" dirty="0" smtClean="0"/>
              <a:t> form of </a:t>
            </a:r>
            <a:r>
              <a:rPr lang="en-GB" b="1" dirty="0" smtClean="0"/>
              <a:t>mass communication</a:t>
            </a:r>
            <a:r>
              <a:rPr lang="en-GB" dirty="0" smtClean="0"/>
              <a:t> about a product or service or idea by some </a:t>
            </a:r>
            <a:r>
              <a:rPr lang="en-GB" b="1" dirty="0" smtClean="0"/>
              <a:t>identified sponsor</a:t>
            </a:r>
            <a:r>
              <a:rPr lang="en-GB" dirty="0" smtClean="0"/>
              <a:t>.</a:t>
            </a:r>
          </a:p>
        </p:txBody>
      </p:sp>
    </p:spTree>
    <p:extLst>
      <p:ext uri="{BB962C8B-B14F-4D97-AF65-F5344CB8AC3E}">
        <p14:creationId xmlns:p14="http://schemas.microsoft.com/office/powerpoint/2010/main" val="8350691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normAutofit fontScale="90000"/>
          </a:bodyPr>
          <a:lstStyle/>
          <a:p>
            <a:pPr eaLnBrk="1" fontAlgn="auto" hangingPunct="1">
              <a:spcAft>
                <a:spcPts val="0"/>
              </a:spcAft>
              <a:defRPr/>
            </a:pPr>
            <a:r>
              <a:rPr lang="en-GB" b="1" dirty="0" smtClean="0"/>
              <a:t>The Three Stages of Developing </a:t>
            </a:r>
            <a:r>
              <a:rPr lang="en-GB" b="1" dirty="0"/>
              <a:t>an Advertising </a:t>
            </a:r>
            <a:r>
              <a:rPr lang="en-GB" b="1" dirty="0" smtClean="0"/>
              <a:t>Program</a:t>
            </a:r>
            <a:endParaRPr lang="en-GB" b="1" dirty="0"/>
          </a:p>
        </p:txBody>
      </p:sp>
      <p:sp>
        <p:nvSpPr>
          <p:cNvPr id="10243" name="Rectangle 3"/>
          <p:cNvSpPr>
            <a:spLocks noGrp="1" noChangeArrowheads="1"/>
          </p:cNvSpPr>
          <p:nvPr>
            <p:ph idx="1"/>
          </p:nvPr>
        </p:nvSpPr>
        <p:spPr/>
        <p:txBody>
          <a:bodyPr/>
          <a:lstStyle/>
          <a:p>
            <a:pPr marL="457200" lvl="1" indent="0">
              <a:buNone/>
            </a:pPr>
            <a:r>
              <a:rPr lang="en-GB" sz="3600" b="1" dirty="0" smtClean="0"/>
              <a:t>Stage 1 </a:t>
            </a:r>
            <a:r>
              <a:rPr lang="en-GB" sz="3600" dirty="0" smtClean="0"/>
              <a:t>- Plan the advertising effort</a:t>
            </a:r>
          </a:p>
          <a:p>
            <a:pPr marL="1200150" lvl="1" indent="-742950">
              <a:buAutoNum type="arabicParenR"/>
            </a:pPr>
            <a:endParaRPr lang="en-GB" sz="3600" dirty="0"/>
          </a:p>
          <a:p>
            <a:pPr marL="457200" lvl="1" indent="0">
              <a:buNone/>
            </a:pPr>
            <a:r>
              <a:rPr lang="en-GB" sz="3600" b="1" dirty="0" smtClean="0"/>
              <a:t>Stage 2 </a:t>
            </a:r>
            <a:r>
              <a:rPr lang="en-GB" sz="3600" dirty="0" smtClean="0"/>
              <a:t>- Implement the advertising</a:t>
            </a:r>
          </a:p>
          <a:p>
            <a:pPr marL="457200" lvl="1" indent="0">
              <a:buNone/>
            </a:pPr>
            <a:endParaRPr lang="en-GB" sz="3600" dirty="0" smtClean="0"/>
          </a:p>
          <a:p>
            <a:pPr marL="457200" lvl="1" indent="0">
              <a:buNone/>
            </a:pPr>
            <a:r>
              <a:rPr lang="en-GB" sz="3600" b="1" dirty="0" smtClean="0"/>
              <a:t>Stage 3 </a:t>
            </a:r>
            <a:r>
              <a:rPr lang="en-GB" sz="3600" dirty="0" smtClean="0"/>
              <a:t>- Evaluate the advertising and its 			effect on sales.</a:t>
            </a:r>
          </a:p>
        </p:txBody>
      </p:sp>
    </p:spTree>
    <p:extLst>
      <p:ext uri="{BB962C8B-B14F-4D97-AF65-F5344CB8AC3E}">
        <p14:creationId xmlns:p14="http://schemas.microsoft.com/office/powerpoint/2010/main" val="34791791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2590800"/>
            <a:ext cx="6400800" cy="1143000"/>
          </a:xfrm>
        </p:spPr>
        <p:txBody>
          <a:bodyPr>
            <a:normAutofit fontScale="90000"/>
          </a:bodyPr>
          <a:lstStyle/>
          <a:p>
            <a:r>
              <a:rPr lang="en-CA" b="1" i="1" dirty="0" smtClean="0"/>
              <a:t>So What is Marketing Anyway?</a:t>
            </a:r>
            <a:endParaRPr lang="en-CA" b="1" i="1" dirty="0"/>
          </a:p>
        </p:txBody>
      </p:sp>
    </p:spTree>
    <p:extLst>
      <p:ext uri="{BB962C8B-B14F-4D97-AF65-F5344CB8AC3E}">
        <p14:creationId xmlns:p14="http://schemas.microsoft.com/office/powerpoint/2010/main" val="196268717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normAutofit fontScale="90000"/>
          </a:bodyPr>
          <a:lstStyle/>
          <a:p>
            <a:pPr eaLnBrk="1" fontAlgn="auto" hangingPunct="1">
              <a:spcAft>
                <a:spcPts val="0"/>
              </a:spcAft>
              <a:defRPr/>
            </a:pPr>
            <a:r>
              <a:rPr lang="en-GB" b="1" dirty="0"/>
              <a:t>Developing an Advertising Program - Stage 1</a:t>
            </a:r>
          </a:p>
        </p:txBody>
      </p:sp>
      <p:sp>
        <p:nvSpPr>
          <p:cNvPr id="11267" name="Rectangle 3"/>
          <p:cNvSpPr>
            <a:spLocks noGrp="1" noChangeArrowheads="1"/>
          </p:cNvSpPr>
          <p:nvPr>
            <p:ph idx="1"/>
          </p:nvPr>
        </p:nvSpPr>
        <p:spPr/>
        <p:txBody>
          <a:bodyPr/>
          <a:lstStyle/>
          <a:p>
            <a:pPr eaLnBrk="1" hangingPunct="1"/>
            <a:r>
              <a:rPr lang="en-GB" sz="4000" dirty="0" smtClean="0"/>
              <a:t>Planning the advertising effort</a:t>
            </a:r>
          </a:p>
          <a:p>
            <a:pPr lvl="1" eaLnBrk="1" hangingPunct="1"/>
            <a:r>
              <a:rPr lang="en-GB" dirty="0" smtClean="0"/>
              <a:t>Target the audience by asking and answering: Who are we selling this to?</a:t>
            </a:r>
          </a:p>
          <a:p>
            <a:pPr lvl="1" eaLnBrk="1" hangingPunct="1"/>
            <a:r>
              <a:rPr lang="en-GB" dirty="0" smtClean="0"/>
              <a:t>Specify the objectives of the advertising effort.</a:t>
            </a:r>
          </a:p>
          <a:p>
            <a:pPr lvl="1" eaLnBrk="1" hangingPunct="1"/>
            <a:r>
              <a:rPr lang="en-GB" dirty="0" smtClean="0"/>
              <a:t>Make sure your objectives are clear and measurable. </a:t>
            </a:r>
          </a:p>
        </p:txBody>
      </p:sp>
    </p:spTree>
    <p:extLst>
      <p:ext uri="{BB962C8B-B14F-4D97-AF65-F5344CB8AC3E}">
        <p14:creationId xmlns:p14="http://schemas.microsoft.com/office/powerpoint/2010/main" val="47698695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normAutofit fontScale="90000"/>
          </a:bodyPr>
          <a:lstStyle/>
          <a:p>
            <a:pPr eaLnBrk="1" fontAlgn="auto" hangingPunct="1">
              <a:spcAft>
                <a:spcPts val="0"/>
              </a:spcAft>
              <a:defRPr/>
            </a:pPr>
            <a:r>
              <a:rPr lang="en-GB" b="1" dirty="0"/>
              <a:t>Developing an Advertising Program - Stage 1 cont...</a:t>
            </a:r>
          </a:p>
        </p:txBody>
      </p:sp>
      <p:sp>
        <p:nvSpPr>
          <p:cNvPr id="12291" name="Rectangle 3"/>
          <p:cNvSpPr>
            <a:spLocks noGrp="1" noChangeArrowheads="1"/>
          </p:cNvSpPr>
          <p:nvPr>
            <p:ph idx="1"/>
          </p:nvPr>
        </p:nvSpPr>
        <p:spPr/>
        <p:txBody>
          <a:bodyPr>
            <a:normAutofit lnSpcReduction="10000"/>
          </a:bodyPr>
          <a:lstStyle/>
          <a:p>
            <a:pPr eaLnBrk="1" hangingPunct="1"/>
            <a:r>
              <a:rPr lang="en-GB" sz="4000" dirty="0" smtClean="0"/>
              <a:t>Planning the advertising effort</a:t>
            </a:r>
          </a:p>
          <a:p>
            <a:pPr lvl="1" eaLnBrk="1" hangingPunct="1"/>
            <a:r>
              <a:rPr lang="en-GB" dirty="0" smtClean="0"/>
              <a:t>Select the advertising budget and determine how to create the budget.</a:t>
            </a:r>
          </a:p>
          <a:p>
            <a:pPr lvl="2" eaLnBrk="1" hangingPunct="1"/>
            <a:r>
              <a:rPr lang="en-GB" dirty="0" smtClean="0"/>
              <a:t>Budgets can be based on a Percentage of Sales, Competitive Parity, All you can afford to spend, or Objective and Task</a:t>
            </a:r>
          </a:p>
          <a:p>
            <a:pPr lvl="1"/>
            <a:r>
              <a:rPr lang="en-GB" dirty="0" smtClean="0"/>
              <a:t>Create the message, determine the content and how the content should be presented (</a:t>
            </a:r>
            <a:r>
              <a:rPr lang="en-GB" dirty="0"/>
              <a:t>Develop a “Call to Action</a:t>
            </a:r>
            <a:r>
              <a:rPr lang="en-GB" dirty="0" smtClean="0"/>
              <a:t>” )</a:t>
            </a:r>
            <a:endParaRPr lang="en-GB" dirty="0"/>
          </a:p>
          <a:p>
            <a:pPr lvl="1" eaLnBrk="1" hangingPunct="1"/>
            <a:endParaRPr lang="en-GB" dirty="0" smtClean="0"/>
          </a:p>
        </p:txBody>
      </p:sp>
    </p:spTree>
    <p:extLst>
      <p:ext uri="{BB962C8B-B14F-4D97-AF65-F5344CB8AC3E}">
        <p14:creationId xmlns:p14="http://schemas.microsoft.com/office/powerpoint/2010/main" val="250960869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normAutofit fontScale="90000"/>
          </a:bodyPr>
          <a:lstStyle/>
          <a:p>
            <a:pPr eaLnBrk="1" fontAlgn="auto" hangingPunct="1">
              <a:spcAft>
                <a:spcPts val="0"/>
              </a:spcAft>
              <a:defRPr/>
            </a:pPr>
            <a:r>
              <a:rPr lang="en-GB" b="1" dirty="0"/>
              <a:t>Developing an Advertising Program - Stage 1 cont...</a:t>
            </a:r>
          </a:p>
        </p:txBody>
      </p:sp>
      <p:sp>
        <p:nvSpPr>
          <p:cNvPr id="13315" name="Rectangle 3"/>
          <p:cNvSpPr>
            <a:spLocks noGrp="1" noChangeArrowheads="1"/>
          </p:cNvSpPr>
          <p:nvPr>
            <p:ph idx="1"/>
          </p:nvPr>
        </p:nvSpPr>
        <p:spPr/>
        <p:txBody>
          <a:bodyPr/>
          <a:lstStyle/>
          <a:p>
            <a:pPr eaLnBrk="1" hangingPunct="1"/>
            <a:r>
              <a:rPr lang="en-GB" sz="4000" dirty="0" smtClean="0"/>
              <a:t>Planning the advertising effort</a:t>
            </a:r>
          </a:p>
          <a:p>
            <a:pPr lvl="1" eaLnBrk="1" hangingPunct="1"/>
            <a:r>
              <a:rPr lang="en-GB" dirty="0" smtClean="0"/>
              <a:t>Select the right media.  Media choice is key to effective advertising.</a:t>
            </a:r>
          </a:p>
          <a:p>
            <a:pPr lvl="2" eaLnBrk="1" hangingPunct="1"/>
            <a:r>
              <a:rPr lang="en-GB" dirty="0" smtClean="0"/>
              <a:t>Be aware of the different types of media as well as advantages and disadvantages of the different media types </a:t>
            </a:r>
          </a:p>
        </p:txBody>
      </p:sp>
    </p:spTree>
    <p:extLst>
      <p:ext uri="{BB962C8B-B14F-4D97-AF65-F5344CB8AC3E}">
        <p14:creationId xmlns:p14="http://schemas.microsoft.com/office/powerpoint/2010/main" val="307812281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endParaRPr lang="en-US" dirty="0" smtClean="0"/>
          </a:p>
        </p:txBody>
      </p:sp>
      <p:pic>
        <p:nvPicPr>
          <p:cNvPr id="15363"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l="9259" t="5556" r="10185" b="10001"/>
          <a:stretch>
            <a:fillRect/>
          </a:stretch>
        </p:blipFill>
        <p:spPr>
          <a:xfrm>
            <a:off x="0" y="98280"/>
            <a:ext cx="9144000" cy="6789738"/>
          </a:xfrm>
        </p:spPr>
      </p:pic>
    </p:spTree>
    <p:extLst>
      <p:ext uri="{BB962C8B-B14F-4D97-AF65-F5344CB8AC3E}">
        <p14:creationId xmlns:p14="http://schemas.microsoft.com/office/powerpoint/2010/main" val="114134384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normAutofit fontScale="90000"/>
          </a:bodyPr>
          <a:lstStyle/>
          <a:p>
            <a:pPr eaLnBrk="1" fontAlgn="auto" hangingPunct="1">
              <a:spcAft>
                <a:spcPts val="0"/>
              </a:spcAft>
              <a:defRPr/>
            </a:pPr>
            <a:r>
              <a:rPr lang="en-GB" b="1" dirty="0"/>
              <a:t>Developing an Advertising Program - Stage 2</a:t>
            </a:r>
          </a:p>
        </p:txBody>
      </p:sp>
      <p:sp>
        <p:nvSpPr>
          <p:cNvPr id="16387" name="Rectangle 3"/>
          <p:cNvSpPr>
            <a:spLocks noGrp="1" noChangeArrowheads="1"/>
          </p:cNvSpPr>
          <p:nvPr>
            <p:ph idx="1"/>
          </p:nvPr>
        </p:nvSpPr>
        <p:spPr/>
        <p:txBody>
          <a:bodyPr/>
          <a:lstStyle/>
          <a:p>
            <a:pPr eaLnBrk="1" hangingPunct="1"/>
            <a:r>
              <a:rPr lang="en-GB" sz="4000" dirty="0" smtClean="0"/>
              <a:t>Implementing the advertising plan</a:t>
            </a:r>
          </a:p>
          <a:p>
            <a:pPr lvl="2" eaLnBrk="1" hangingPunct="1"/>
            <a:r>
              <a:rPr lang="en-GB" sz="2800" dirty="0" smtClean="0"/>
              <a:t>Prior to launching the advertising campaign, you need to pre-test the ads.  </a:t>
            </a:r>
          </a:p>
        </p:txBody>
      </p:sp>
    </p:spTree>
    <p:extLst>
      <p:ext uri="{BB962C8B-B14F-4D97-AF65-F5344CB8AC3E}">
        <p14:creationId xmlns:p14="http://schemas.microsoft.com/office/powerpoint/2010/main" val="215405733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normAutofit fontScale="90000"/>
          </a:bodyPr>
          <a:lstStyle/>
          <a:p>
            <a:pPr eaLnBrk="1" fontAlgn="auto" hangingPunct="1">
              <a:spcAft>
                <a:spcPts val="0"/>
              </a:spcAft>
              <a:defRPr/>
            </a:pPr>
            <a:r>
              <a:rPr lang="en-GB" b="1" dirty="0"/>
              <a:t>Developing an Advertising Program - Stage 3</a:t>
            </a:r>
          </a:p>
        </p:txBody>
      </p:sp>
      <p:sp>
        <p:nvSpPr>
          <p:cNvPr id="17411" name="Rectangle 3"/>
          <p:cNvSpPr>
            <a:spLocks noGrp="1" noChangeArrowheads="1"/>
          </p:cNvSpPr>
          <p:nvPr>
            <p:ph idx="1"/>
          </p:nvPr>
        </p:nvSpPr>
        <p:spPr>
          <a:xfrm>
            <a:off x="0" y="1905000"/>
            <a:ext cx="9144000" cy="4381500"/>
          </a:xfrm>
        </p:spPr>
        <p:txBody>
          <a:bodyPr/>
          <a:lstStyle/>
          <a:p>
            <a:pPr lvl="1" eaLnBrk="1" hangingPunct="1"/>
            <a:r>
              <a:rPr lang="en-GB" sz="3600" dirty="0" smtClean="0"/>
              <a:t>Evaluating the advertising plan and implementation and the overall effect on sales.</a:t>
            </a:r>
          </a:p>
          <a:p>
            <a:pPr lvl="2" eaLnBrk="1" hangingPunct="1"/>
            <a:r>
              <a:rPr lang="en-GB" dirty="0" smtClean="0"/>
              <a:t>Once the campaign is underway, you need to evaluate the effectiveness of the effort.</a:t>
            </a:r>
          </a:p>
          <a:p>
            <a:pPr lvl="2" eaLnBrk="1" hangingPunct="1"/>
            <a:r>
              <a:rPr lang="en-GB" dirty="0" smtClean="0"/>
              <a:t>Measurability is key – find out if the campaign worked.</a:t>
            </a:r>
          </a:p>
          <a:p>
            <a:pPr marL="914400" lvl="2" indent="0" eaLnBrk="1" hangingPunct="1">
              <a:buNone/>
            </a:pPr>
            <a:endParaRPr lang="en-GB" dirty="0" smtClean="0"/>
          </a:p>
        </p:txBody>
      </p:sp>
    </p:spTree>
    <p:extLst>
      <p:ext uri="{BB962C8B-B14F-4D97-AF65-F5344CB8AC3E}">
        <p14:creationId xmlns:p14="http://schemas.microsoft.com/office/powerpoint/2010/main" val="162087825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772400" cy="1143000"/>
          </a:xfrm>
        </p:spPr>
        <p:txBody>
          <a:bodyPr rtlCol="0">
            <a:normAutofit fontScale="90000"/>
          </a:bodyPr>
          <a:lstStyle/>
          <a:p>
            <a:pPr fontAlgn="auto">
              <a:spcAft>
                <a:spcPts val="0"/>
              </a:spcAft>
              <a:defRPr/>
            </a:pPr>
            <a:r>
              <a:rPr lang="en-CA" b="1" i="1" dirty="0" smtClean="0"/>
              <a:t>Here’s where we’ve answered today...</a:t>
            </a:r>
            <a:endParaRPr lang="en-CA" dirty="0"/>
          </a:p>
        </p:txBody>
      </p:sp>
      <p:sp>
        <p:nvSpPr>
          <p:cNvPr id="27651" name="Content Placeholder 4"/>
          <p:cNvSpPr>
            <a:spLocks noGrp="1"/>
          </p:cNvSpPr>
          <p:nvPr>
            <p:ph sz="half" idx="1"/>
          </p:nvPr>
        </p:nvSpPr>
        <p:spPr>
          <a:xfrm>
            <a:off x="381000" y="1447800"/>
            <a:ext cx="8458200" cy="4228850"/>
          </a:xfrm>
        </p:spPr>
        <p:txBody>
          <a:bodyPr wrap="square">
            <a:spAutoFit/>
          </a:bodyPr>
          <a:lstStyle/>
          <a:p>
            <a:pPr>
              <a:buFont typeface="Arial" charset="0"/>
              <a:buChar char="•"/>
            </a:pPr>
            <a:r>
              <a:rPr lang="en-CA" sz="2000" dirty="0" smtClean="0"/>
              <a:t>We’ve seen what Marketing is and how it differs from  Advertising.</a:t>
            </a:r>
            <a:endParaRPr lang="en-CA" sz="2000" dirty="0"/>
          </a:p>
          <a:p>
            <a:pPr>
              <a:buFont typeface="Arial" charset="0"/>
              <a:buChar char="•"/>
            </a:pPr>
            <a:r>
              <a:rPr lang="en-CA" sz="2000" dirty="0" smtClean="0"/>
              <a:t>We’ve seen the influences that affect marketing.</a:t>
            </a:r>
            <a:endParaRPr lang="en-CA" sz="2000" dirty="0"/>
          </a:p>
          <a:p>
            <a:pPr>
              <a:buFont typeface="Arial" charset="0"/>
              <a:buChar char="•"/>
            </a:pPr>
            <a:r>
              <a:rPr lang="en-CA" sz="2000" dirty="0"/>
              <a:t> </a:t>
            </a:r>
            <a:r>
              <a:rPr lang="en-CA" sz="2000" dirty="0" smtClean="0"/>
              <a:t>We’ve learned how to market more effectively and how to better develop </a:t>
            </a:r>
            <a:r>
              <a:rPr lang="en-CA" sz="2000" dirty="0"/>
              <a:t>our firm and our </a:t>
            </a:r>
            <a:r>
              <a:rPr lang="en-CA" sz="2000" dirty="0" smtClean="0"/>
              <a:t>industry.</a:t>
            </a:r>
            <a:endParaRPr lang="en-CA" sz="2000" dirty="0"/>
          </a:p>
          <a:p>
            <a:pPr>
              <a:buFont typeface="Arial" charset="0"/>
              <a:buChar char="•"/>
            </a:pPr>
            <a:r>
              <a:rPr lang="en-CA" sz="2000" dirty="0"/>
              <a:t> </a:t>
            </a:r>
            <a:r>
              <a:rPr lang="en-CA" sz="2000" dirty="0" smtClean="0"/>
              <a:t>We have learned about the importance of marketing in helping to meet </a:t>
            </a:r>
            <a:r>
              <a:rPr lang="en-CA" sz="2000" dirty="0"/>
              <a:t>the needs of </a:t>
            </a:r>
            <a:r>
              <a:rPr lang="en-CA" sz="2000" dirty="0" smtClean="0"/>
              <a:t>our customers.</a:t>
            </a:r>
            <a:endParaRPr lang="en-CA" sz="2000" dirty="0"/>
          </a:p>
          <a:p>
            <a:pPr>
              <a:buFont typeface="Arial" charset="0"/>
              <a:buChar char="•"/>
            </a:pPr>
            <a:r>
              <a:rPr lang="en-CA" sz="2000" dirty="0"/>
              <a:t> </a:t>
            </a:r>
            <a:r>
              <a:rPr lang="en-CA" sz="2000" dirty="0" smtClean="0"/>
              <a:t>We and been introduced to assessment tools that can be </a:t>
            </a:r>
            <a:r>
              <a:rPr lang="en-CA" sz="2000" dirty="0"/>
              <a:t>use to better assess ourselves and our environment, including our </a:t>
            </a:r>
            <a:r>
              <a:rPr lang="en-CA" sz="2000" dirty="0" smtClean="0"/>
              <a:t>competitors with the goal </a:t>
            </a:r>
            <a:r>
              <a:rPr lang="en-CA" sz="2000" dirty="0"/>
              <a:t>to better satisfy </a:t>
            </a:r>
            <a:r>
              <a:rPr lang="en-CA" sz="2000" dirty="0" smtClean="0"/>
              <a:t> </a:t>
            </a:r>
            <a:r>
              <a:rPr lang="en-CA" sz="2000" dirty="0"/>
              <a:t>customer </a:t>
            </a:r>
            <a:r>
              <a:rPr lang="en-CA" sz="2000" dirty="0" smtClean="0"/>
              <a:t>needs.</a:t>
            </a:r>
            <a:endParaRPr lang="en-CA" sz="2000" dirty="0"/>
          </a:p>
          <a:p>
            <a:pPr>
              <a:buFont typeface="Arial" charset="0"/>
              <a:buChar char="•"/>
            </a:pPr>
            <a:r>
              <a:rPr lang="en-CA" sz="2000" dirty="0" smtClean="0"/>
              <a:t>We have discussed how to </a:t>
            </a:r>
            <a:r>
              <a:rPr lang="en-CA" sz="2000" dirty="0"/>
              <a:t>develop a good Advertising Strategy </a:t>
            </a:r>
            <a:r>
              <a:rPr lang="en-CA" sz="2000" dirty="0" smtClean="0"/>
              <a:t>so as to better </a:t>
            </a:r>
            <a:r>
              <a:rPr lang="en-CA" sz="2000" dirty="0"/>
              <a:t>market our products and </a:t>
            </a:r>
            <a:r>
              <a:rPr lang="en-CA" sz="2000" dirty="0" smtClean="0"/>
              <a:t>services.</a:t>
            </a:r>
            <a:endParaRPr lang="en-CA" sz="2000" dirty="0"/>
          </a:p>
          <a:p>
            <a:pPr>
              <a:buFont typeface="Arial" charset="0"/>
              <a:buChar char="•"/>
            </a:pPr>
            <a:endParaRPr lang="en-CA" sz="2400" dirty="0" smtClean="0"/>
          </a:p>
        </p:txBody>
      </p:sp>
    </p:spTree>
    <p:extLst>
      <p:ext uri="{BB962C8B-B14F-4D97-AF65-F5344CB8AC3E}">
        <p14:creationId xmlns:p14="http://schemas.microsoft.com/office/powerpoint/2010/main" val="252059023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6046" y="2362200"/>
            <a:ext cx="7772400" cy="1143000"/>
          </a:xfrm>
        </p:spPr>
        <p:txBody>
          <a:bodyPr rtlCol="0">
            <a:noAutofit/>
          </a:bodyPr>
          <a:lstStyle/>
          <a:p>
            <a:pPr fontAlgn="auto">
              <a:spcAft>
                <a:spcPts val="0"/>
              </a:spcAft>
              <a:defRPr/>
            </a:pPr>
            <a:r>
              <a:rPr lang="en-CA" sz="8800" b="1" i="1" dirty="0" smtClean="0"/>
              <a:t>Questions?</a:t>
            </a:r>
            <a:endParaRPr lang="en-CA" sz="8800" dirty="0"/>
          </a:p>
        </p:txBody>
      </p:sp>
    </p:spTree>
    <p:extLst>
      <p:ext uri="{BB962C8B-B14F-4D97-AF65-F5344CB8AC3E}">
        <p14:creationId xmlns:p14="http://schemas.microsoft.com/office/powerpoint/2010/main" val="105597390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381000" y="914400"/>
            <a:ext cx="8229600" cy="1143000"/>
          </a:xfrm>
        </p:spPr>
        <p:txBody>
          <a:bodyPr>
            <a:noAutofit/>
          </a:bodyPr>
          <a:lstStyle/>
          <a:p>
            <a:r>
              <a:rPr lang="en-CA" sz="8000" b="1" dirty="0" smtClean="0"/>
              <a:t>THANK YOU!</a:t>
            </a:r>
          </a:p>
        </p:txBody>
      </p:sp>
      <p:sp>
        <p:nvSpPr>
          <p:cNvPr id="28675" name="Content Placeholder 2"/>
          <p:cNvSpPr>
            <a:spLocks noGrp="1"/>
          </p:cNvSpPr>
          <p:nvPr>
            <p:ph sz="half" idx="1"/>
          </p:nvPr>
        </p:nvSpPr>
        <p:spPr>
          <a:xfrm>
            <a:off x="1828800" y="2286000"/>
            <a:ext cx="5486400" cy="3840163"/>
          </a:xfrm>
        </p:spPr>
        <p:txBody>
          <a:bodyPr/>
          <a:lstStyle/>
          <a:p>
            <a:pPr>
              <a:buFont typeface="Arial" charset="0"/>
              <a:buNone/>
            </a:pPr>
            <a:r>
              <a:rPr lang="en-CA" b="1" dirty="0" smtClean="0"/>
              <a:t>Paul Tilley</a:t>
            </a:r>
          </a:p>
          <a:p>
            <a:pPr>
              <a:buFont typeface="Arial" charset="0"/>
              <a:buNone/>
            </a:pPr>
            <a:r>
              <a:rPr lang="en-CA" b="1" i="1" dirty="0" smtClean="0"/>
              <a:t>College of the North Atlantic</a:t>
            </a:r>
          </a:p>
          <a:p>
            <a:pPr>
              <a:buFont typeface="Arial" charset="0"/>
              <a:buNone/>
            </a:pPr>
            <a:r>
              <a:rPr lang="en-CA" b="1" i="1" dirty="0" smtClean="0"/>
              <a:t>Clarenville Campus</a:t>
            </a:r>
          </a:p>
          <a:p>
            <a:pPr>
              <a:buFont typeface="Arial" charset="0"/>
              <a:buNone/>
            </a:pPr>
            <a:r>
              <a:rPr lang="en-CA" b="1" i="1" dirty="0" smtClean="0"/>
              <a:t>Paul.tilley@cna.nl.ca</a:t>
            </a:r>
          </a:p>
          <a:p>
            <a:pPr>
              <a:buFont typeface="Arial" charset="0"/>
              <a:buNone/>
            </a:pPr>
            <a:r>
              <a:rPr lang="en-CA" b="1" i="1" dirty="0" smtClean="0"/>
              <a:t>709.466.6948</a:t>
            </a:r>
          </a:p>
          <a:p>
            <a:pPr>
              <a:buFont typeface="Arial" charset="0"/>
              <a:buNone/>
            </a:pPr>
            <a:endParaRPr lang="en-CA" dirty="0" smtClean="0"/>
          </a:p>
        </p:txBody>
      </p:sp>
    </p:spTree>
    <p:extLst>
      <p:ext uri="{BB962C8B-B14F-4D97-AF65-F5344CB8AC3E}">
        <p14:creationId xmlns:p14="http://schemas.microsoft.com/office/powerpoint/2010/main" val="29412701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algn="l"/>
            <a:r>
              <a:rPr lang="en-GB" sz="4000" b="1" i="1" dirty="0" smtClean="0"/>
              <a:t>Definition</a:t>
            </a:r>
            <a:r>
              <a:rPr lang="en-GB" b="1" i="1" dirty="0" smtClean="0"/>
              <a:t> of Marketing</a:t>
            </a:r>
          </a:p>
        </p:txBody>
      </p:sp>
      <p:sp>
        <p:nvSpPr>
          <p:cNvPr id="7171" name="Rectangle 3"/>
          <p:cNvSpPr>
            <a:spLocks noGrp="1" noChangeArrowheads="1"/>
          </p:cNvSpPr>
          <p:nvPr>
            <p:ph idx="1"/>
          </p:nvPr>
        </p:nvSpPr>
        <p:spPr/>
        <p:txBody>
          <a:bodyPr>
            <a:normAutofit lnSpcReduction="10000"/>
          </a:bodyPr>
          <a:lstStyle/>
          <a:p>
            <a:pPr marL="342900" lvl="1" indent="-342900">
              <a:buNone/>
            </a:pPr>
            <a:r>
              <a:rPr lang="en-GB" b="1" i="1" dirty="0"/>
              <a:t>Marketing is not </a:t>
            </a:r>
            <a:r>
              <a:rPr lang="en-GB" b="1" i="1" dirty="0" smtClean="0"/>
              <a:t>Selling!</a:t>
            </a:r>
          </a:p>
          <a:p>
            <a:pPr>
              <a:buFont typeface="Arial" charset="0"/>
              <a:buNone/>
            </a:pPr>
            <a:r>
              <a:rPr lang="en-GB" sz="2800" i="1" dirty="0" smtClean="0"/>
              <a:t>Marketing is:</a:t>
            </a:r>
          </a:p>
          <a:p>
            <a:pPr lvl="1">
              <a:buFont typeface="Arial" charset="0"/>
              <a:buChar char="•"/>
            </a:pPr>
            <a:r>
              <a:rPr lang="en-GB" i="1" dirty="0" smtClean="0"/>
              <a:t>A Process of Planning and Doing…</a:t>
            </a:r>
          </a:p>
          <a:p>
            <a:pPr lvl="1">
              <a:buFont typeface="Arial" charset="0"/>
              <a:buChar char="•"/>
            </a:pPr>
            <a:r>
              <a:rPr lang="en-GB" i="1" dirty="0" smtClean="0"/>
              <a:t>The Conception (Product), the Pricing, The Promotion and the Distribution (Place)…</a:t>
            </a:r>
          </a:p>
          <a:p>
            <a:pPr lvl="1">
              <a:buFont typeface="Arial" charset="0"/>
              <a:buChar char="•"/>
            </a:pPr>
            <a:r>
              <a:rPr lang="en-GB" i="1" dirty="0" smtClean="0"/>
              <a:t>Of an Idea, Good or Service…</a:t>
            </a:r>
          </a:p>
          <a:p>
            <a:pPr lvl="1">
              <a:buFont typeface="Arial" charset="0"/>
              <a:buChar char="•"/>
            </a:pPr>
            <a:r>
              <a:rPr lang="en-GB" i="1" dirty="0" smtClean="0"/>
              <a:t>To create and Exchange..</a:t>
            </a:r>
          </a:p>
          <a:p>
            <a:pPr lvl="1">
              <a:buFont typeface="Arial" charset="0"/>
              <a:buChar char="•"/>
            </a:pPr>
            <a:r>
              <a:rPr lang="en-GB" i="1" dirty="0" smtClean="0"/>
              <a:t>To satisfy Individual or Organizational Objectives. </a:t>
            </a:r>
            <a:endParaRPr lang="en-GB" i="1" dirty="0"/>
          </a:p>
          <a:p>
            <a:pPr marL="457200" lvl="1" indent="0">
              <a:buNone/>
            </a:pPr>
            <a:endParaRPr lang="en-GB" i="1" dirty="0"/>
          </a:p>
          <a:p>
            <a:pPr lvl="1"/>
            <a:endParaRPr lang="en-GB" dirty="0" smtClean="0"/>
          </a:p>
          <a:p>
            <a:pPr lvl="1"/>
            <a:endParaRPr lang="en-GB"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57200" y="274638"/>
            <a:ext cx="7467600" cy="1143000"/>
          </a:xfrm>
        </p:spPr>
        <p:txBody>
          <a:bodyPr rtlCol="0">
            <a:normAutofit fontScale="90000"/>
          </a:bodyPr>
          <a:lstStyle/>
          <a:p>
            <a:pPr algn="l" fontAlgn="auto">
              <a:spcAft>
                <a:spcPts val="0"/>
              </a:spcAft>
              <a:defRPr/>
            </a:pPr>
            <a:r>
              <a:rPr lang="en-GB" b="1" i="1" dirty="0"/>
              <a:t>For Marketing to Occur there needs to be:</a:t>
            </a:r>
          </a:p>
        </p:txBody>
      </p:sp>
      <p:sp>
        <p:nvSpPr>
          <p:cNvPr id="9219" name="Rectangle 3"/>
          <p:cNvSpPr>
            <a:spLocks noGrp="1" noChangeArrowheads="1"/>
          </p:cNvSpPr>
          <p:nvPr>
            <p:ph idx="1"/>
          </p:nvPr>
        </p:nvSpPr>
        <p:spPr>
          <a:xfrm>
            <a:off x="990600" y="1600200"/>
            <a:ext cx="7696200" cy="4525963"/>
          </a:xfrm>
        </p:spPr>
        <p:txBody>
          <a:bodyPr/>
          <a:lstStyle/>
          <a:p>
            <a:r>
              <a:rPr lang="en-GB" sz="2800" b="1" i="1" dirty="0" smtClean="0"/>
              <a:t>Two or more parties </a:t>
            </a:r>
            <a:r>
              <a:rPr lang="en-GB" sz="2800" i="1" dirty="0" smtClean="0"/>
              <a:t>(a Buyer &amp; a Seller) that have needs that each other can fulfil.</a:t>
            </a:r>
          </a:p>
          <a:p>
            <a:r>
              <a:rPr lang="en-GB" sz="2800" i="1" dirty="0" smtClean="0"/>
              <a:t>A </a:t>
            </a:r>
            <a:r>
              <a:rPr lang="en-GB" sz="2800" b="1" i="1" dirty="0" smtClean="0"/>
              <a:t>Desire</a:t>
            </a:r>
            <a:r>
              <a:rPr lang="en-GB" sz="2800" i="1" dirty="0" smtClean="0"/>
              <a:t>, and an </a:t>
            </a:r>
            <a:r>
              <a:rPr lang="en-GB" sz="2800" b="1" i="1" dirty="0" smtClean="0"/>
              <a:t>Ability</a:t>
            </a:r>
            <a:r>
              <a:rPr lang="en-GB" sz="2800" i="1" dirty="0" smtClean="0"/>
              <a:t> to satisfy these needs. (A Market)</a:t>
            </a:r>
          </a:p>
          <a:p>
            <a:r>
              <a:rPr lang="en-GB" sz="2800" i="1" dirty="0" smtClean="0"/>
              <a:t>A way to </a:t>
            </a:r>
            <a:r>
              <a:rPr lang="en-GB" sz="2800" b="1" i="1" dirty="0" smtClean="0"/>
              <a:t>Communicate </a:t>
            </a:r>
            <a:r>
              <a:rPr lang="en-GB" sz="2800" i="1" dirty="0" smtClean="0"/>
              <a:t>this desire to the other party.</a:t>
            </a:r>
          </a:p>
          <a:p>
            <a:r>
              <a:rPr lang="en-GB" sz="2800" i="1" dirty="0" smtClean="0"/>
              <a:t>Something of value to </a:t>
            </a:r>
            <a:r>
              <a:rPr lang="en-GB" sz="2800" b="1" i="1" dirty="0" smtClean="0"/>
              <a:t>Exchange</a:t>
            </a:r>
            <a:r>
              <a:rPr lang="en-GB" sz="2800" i="1" dirty="0" smtClean="0"/>
              <a:t>.</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2590800"/>
            <a:ext cx="6400800" cy="1143000"/>
          </a:xfrm>
        </p:spPr>
        <p:txBody>
          <a:bodyPr>
            <a:normAutofit fontScale="90000"/>
          </a:bodyPr>
          <a:lstStyle/>
          <a:p>
            <a:r>
              <a:rPr lang="en-CA" b="1" i="1" dirty="0" smtClean="0"/>
              <a:t>So What is the difference between Advertising and Marketing?</a:t>
            </a:r>
            <a:endParaRPr lang="en-CA" b="1" i="1" dirty="0"/>
          </a:p>
        </p:txBody>
      </p:sp>
    </p:spTree>
    <p:extLst>
      <p:ext uri="{BB962C8B-B14F-4D97-AF65-F5344CB8AC3E}">
        <p14:creationId xmlns:p14="http://schemas.microsoft.com/office/powerpoint/2010/main" val="32032026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GB" b="1" i="1" dirty="0" smtClean="0"/>
              <a:t>Advertising is...</a:t>
            </a:r>
          </a:p>
        </p:txBody>
      </p:sp>
      <p:sp>
        <p:nvSpPr>
          <p:cNvPr id="6147" name="Rectangle 3"/>
          <p:cNvSpPr>
            <a:spLocks noGrp="1" noChangeArrowheads="1"/>
          </p:cNvSpPr>
          <p:nvPr>
            <p:ph idx="1"/>
          </p:nvPr>
        </p:nvSpPr>
        <p:spPr/>
        <p:txBody>
          <a:bodyPr/>
          <a:lstStyle/>
          <a:p>
            <a:pPr eaLnBrk="1" hangingPunct="1"/>
            <a:r>
              <a:rPr lang="en-GB" dirty="0" smtClean="0"/>
              <a:t>Advertising is just a component of marketing – it helps fulfil the need to communicate with the potential customer – so that marketing can occur.</a:t>
            </a:r>
          </a:p>
          <a:p>
            <a:pPr eaLnBrk="1" hangingPunct="1"/>
            <a:r>
              <a:rPr lang="en-GB" dirty="0" smtClean="0"/>
              <a:t>Strictly defined, </a:t>
            </a:r>
            <a:r>
              <a:rPr lang="en-GB" b="1" dirty="0" smtClean="0"/>
              <a:t>Advertising</a:t>
            </a:r>
            <a:r>
              <a:rPr lang="en-GB" dirty="0" smtClean="0"/>
              <a:t> is any </a:t>
            </a:r>
            <a:r>
              <a:rPr lang="en-GB" b="1" dirty="0" smtClean="0"/>
              <a:t>direct paid</a:t>
            </a:r>
            <a:r>
              <a:rPr lang="en-GB" dirty="0" smtClean="0"/>
              <a:t> form of </a:t>
            </a:r>
            <a:r>
              <a:rPr lang="en-GB" b="1" dirty="0" smtClean="0"/>
              <a:t>mass communication</a:t>
            </a:r>
            <a:r>
              <a:rPr lang="en-GB" dirty="0" smtClean="0"/>
              <a:t> about a product or service or idea by some </a:t>
            </a:r>
            <a:r>
              <a:rPr lang="en-GB" b="1" dirty="0" smtClean="0"/>
              <a:t>identified sponsor</a:t>
            </a:r>
            <a:r>
              <a:rPr lang="en-GB" dirty="0" smtClean="0"/>
              <a:t>.</a:t>
            </a:r>
          </a:p>
        </p:txBody>
      </p:sp>
    </p:spTree>
    <p:extLst>
      <p:ext uri="{BB962C8B-B14F-4D97-AF65-F5344CB8AC3E}">
        <p14:creationId xmlns:p14="http://schemas.microsoft.com/office/powerpoint/2010/main" val="9787210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3200"/>
            <a:ext cx="8229600" cy="1143000"/>
          </a:xfrm>
        </p:spPr>
        <p:txBody>
          <a:bodyPr rtlCol="0">
            <a:normAutofit fontScale="90000"/>
          </a:bodyPr>
          <a:lstStyle/>
          <a:p>
            <a:pPr fontAlgn="auto">
              <a:spcAft>
                <a:spcPts val="0"/>
              </a:spcAft>
              <a:defRPr/>
            </a:pPr>
            <a:r>
              <a:rPr lang="en-CA" sz="5300" b="1" i="1" dirty="0"/>
              <a:t>Advertising is about</a:t>
            </a:r>
            <a:br>
              <a:rPr lang="en-CA" sz="5300" b="1" i="1" dirty="0"/>
            </a:br>
            <a:r>
              <a:rPr lang="en-CA" sz="5300" b="1" i="1" dirty="0" smtClean="0"/>
              <a:t>Speaking</a:t>
            </a:r>
            <a:r>
              <a:rPr lang="en-CA" sz="5300" i="1" dirty="0" smtClean="0"/>
              <a:t> </a:t>
            </a:r>
            <a:r>
              <a:rPr lang="en-CA" sz="5300" i="1" dirty="0"/>
              <a:t>to your customer </a:t>
            </a:r>
            <a:r>
              <a:rPr lang="en-CA" sz="5300" i="1" dirty="0" smtClean="0"/>
              <a:t/>
            </a:r>
            <a:br>
              <a:rPr lang="en-CA" sz="5300" i="1" dirty="0" smtClean="0"/>
            </a:br>
            <a:r>
              <a:rPr lang="en-CA" sz="5300" i="1" dirty="0"/>
              <a:t/>
            </a:r>
            <a:br>
              <a:rPr lang="en-CA" sz="5300" i="1" dirty="0"/>
            </a:br>
            <a:r>
              <a:rPr lang="en-CA" sz="5300" b="1" i="1" dirty="0" smtClean="0"/>
              <a:t>Marketing is about</a:t>
            </a:r>
            <a:br>
              <a:rPr lang="en-CA" sz="5300" b="1" i="1" dirty="0" smtClean="0"/>
            </a:br>
            <a:r>
              <a:rPr lang="en-CA" sz="5300" b="1" i="1" dirty="0" smtClean="0"/>
              <a:t>Listening</a:t>
            </a:r>
            <a:r>
              <a:rPr lang="en-CA" sz="5300" i="1" dirty="0" smtClean="0"/>
              <a:t> to your customer and responding to its needs!</a:t>
            </a:r>
            <a:br>
              <a:rPr lang="en-CA" sz="5300" i="1" dirty="0" smtClean="0"/>
            </a:br>
            <a:r>
              <a:rPr lang="en-CA" sz="5300" i="1" dirty="0"/>
              <a:t/>
            </a:r>
            <a:br>
              <a:rPr lang="en-CA" sz="5300" i="1" dirty="0"/>
            </a:br>
            <a:endParaRPr lang="en-CA" dirty="0"/>
          </a:p>
        </p:txBody>
      </p:sp>
    </p:spTree>
    <p:extLst>
      <p:ext uri="{BB962C8B-B14F-4D97-AF65-F5344CB8AC3E}">
        <p14:creationId xmlns:p14="http://schemas.microsoft.com/office/powerpoint/2010/main" val="4260484939"/>
      </p:ext>
    </p:extLst>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na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2764</TotalTime>
  <Words>2150</Words>
  <Application>Microsoft Office PowerPoint</Application>
  <PresentationFormat>On-screen Show (4:3)</PresentationFormat>
  <Paragraphs>236</Paragraphs>
  <Slides>48</Slides>
  <Notes>17</Notes>
  <HiddenSlides>0</HiddenSlides>
  <MMClips>0</MMClips>
  <ScaleCrop>false</ScaleCrop>
  <HeadingPairs>
    <vt:vector size="4" baseType="variant">
      <vt:variant>
        <vt:lpstr>Theme</vt:lpstr>
      </vt:variant>
      <vt:variant>
        <vt:i4>2</vt:i4>
      </vt:variant>
      <vt:variant>
        <vt:lpstr>Slide Titles</vt:lpstr>
      </vt:variant>
      <vt:variant>
        <vt:i4>48</vt:i4>
      </vt:variant>
    </vt:vector>
  </HeadingPairs>
  <TitlesOfParts>
    <vt:vector size="50" baseType="lpstr">
      <vt:lpstr>Custom Design</vt:lpstr>
      <vt:lpstr>cna2</vt:lpstr>
      <vt:lpstr>Marketing  It’s about Knowing Your Customer</vt:lpstr>
      <vt:lpstr>About Me…</vt:lpstr>
      <vt:lpstr>Here’s what we’re going to answer today...     </vt:lpstr>
      <vt:lpstr>So What is Marketing Anyway?</vt:lpstr>
      <vt:lpstr>Definition of Marketing</vt:lpstr>
      <vt:lpstr>For Marketing to Occur there needs to be:</vt:lpstr>
      <vt:lpstr>So What is the difference between Advertising and Marketing?</vt:lpstr>
      <vt:lpstr>Advertising is...</vt:lpstr>
      <vt:lpstr>Advertising is about Speaking to your customer   Marketing is about Listening to your customer and responding to its needs!  </vt:lpstr>
      <vt:lpstr>PowerPoint Presentation</vt:lpstr>
      <vt:lpstr>Effective Marketing is all about finding a need…</vt:lpstr>
      <vt:lpstr>The Marketing Mix “The 4 P’s”</vt:lpstr>
      <vt:lpstr>How can we use Marketing to Satisfy the Needs of an organization?</vt:lpstr>
      <vt:lpstr>Organizational Markets Defined</vt:lpstr>
      <vt:lpstr>Characteristics of Organizational Buyers (1)</vt:lpstr>
      <vt:lpstr>Characteristics of Organizational Buyers (2)</vt:lpstr>
      <vt:lpstr>Characteristics of Organizational Buyers (3)</vt:lpstr>
      <vt:lpstr>Characteristics of Organizational Buyers (4)</vt:lpstr>
      <vt:lpstr>Characteristics of Organizational Buyers (5)</vt:lpstr>
      <vt:lpstr>Characteristics of Organizational Buyers (6)</vt:lpstr>
      <vt:lpstr>Characteristics of Organizational Buyers (7)</vt:lpstr>
      <vt:lpstr>Basic Types of Organizational Buying Situations</vt:lpstr>
      <vt:lpstr>Keys to Effectively Marketing To Organizational Buyers</vt:lpstr>
      <vt:lpstr>So how can we do a better Job at Marketing to Organizations?  How can we help ensure they buy from us?</vt:lpstr>
      <vt:lpstr>Strategy</vt:lpstr>
      <vt:lpstr>Strategic Planning</vt:lpstr>
      <vt:lpstr>Strategic Planning</vt:lpstr>
      <vt:lpstr>PowerPoint Presentation</vt:lpstr>
      <vt:lpstr>PowerPoint Presentation</vt:lpstr>
      <vt:lpstr>PowerPoint Presentation</vt:lpstr>
      <vt:lpstr>PowerPoint Presentation</vt:lpstr>
      <vt:lpstr>The SWOT Analysis</vt:lpstr>
      <vt:lpstr>SWOT Analysis (1)</vt:lpstr>
      <vt:lpstr>SWOT Analysis Template</vt:lpstr>
      <vt:lpstr>SWOT Analysis (2)</vt:lpstr>
      <vt:lpstr>VIRO Analysis </vt:lpstr>
      <vt:lpstr>PowerPoint Presentation</vt:lpstr>
      <vt:lpstr>Advertising is...</vt:lpstr>
      <vt:lpstr>The Three Stages of Developing an Advertising Program</vt:lpstr>
      <vt:lpstr>Developing an Advertising Program - Stage 1</vt:lpstr>
      <vt:lpstr>Developing an Advertising Program - Stage 1 cont...</vt:lpstr>
      <vt:lpstr>Developing an Advertising Program - Stage 1 cont...</vt:lpstr>
      <vt:lpstr>PowerPoint Presentation</vt:lpstr>
      <vt:lpstr>Developing an Advertising Program - Stage 2</vt:lpstr>
      <vt:lpstr>Developing an Advertising Program - Stage 3</vt:lpstr>
      <vt:lpstr>Here’s where we’ve answered today...</vt:lpstr>
      <vt:lpstr>Questions?</vt:lpstr>
      <vt:lpstr>THANK YOU!</vt:lpstr>
    </vt:vector>
  </TitlesOfParts>
  <Company>College of the North Atlantic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Marketing</dc:title>
  <dc:creator>paul.tilley</dc:creator>
  <cp:lastModifiedBy>Tilley, Paul (C'ville)</cp:lastModifiedBy>
  <cp:revision>37</cp:revision>
  <cp:lastPrinted>2012-03-13T13:09:50Z</cp:lastPrinted>
  <dcterms:created xsi:type="dcterms:W3CDTF">2010-06-01T17:56:42Z</dcterms:created>
  <dcterms:modified xsi:type="dcterms:W3CDTF">2012-03-13T17:05:27Z</dcterms:modified>
</cp:coreProperties>
</file>